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handoutMasterIdLst>
    <p:handoutMasterId r:id="rId24"/>
  </p:handoutMasterIdLst>
  <p:sldIdLst>
    <p:sldId id="256" r:id="rId2"/>
    <p:sldId id="273" r:id="rId3"/>
    <p:sldId id="257" r:id="rId4"/>
    <p:sldId id="258" r:id="rId5"/>
    <p:sldId id="274" r:id="rId6"/>
    <p:sldId id="275" r:id="rId7"/>
    <p:sldId id="276" r:id="rId8"/>
    <p:sldId id="277" r:id="rId9"/>
    <p:sldId id="278" r:id="rId10"/>
    <p:sldId id="259" r:id="rId11"/>
    <p:sldId id="260" r:id="rId12"/>
    <p:sldId id="261" r:id="rId13"/>
    <p:sldId id="279" r:id="rId14"/>
    <p:sldId id="262" r:id="rId15"/>
    <p:sldId id="280" r:id="rId16"/>
    <p:sldId id="263" r:id="rId17"/>
    <p:sldId id="264" r:id="rId18"/>
    <p:sldId id="281" r:id="rId19"/>
    <p:sldId id="265" r:id="rId20"/>
    <p:sldId id="266" r:id="rId21"/>
    <p:sldId id="267" r:id="rId22"/>
    <p:sldId id="268" r:id="rId2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740000"/>
    <a:srgbClr val="7E0000"/>
    <a:srgbClr val="33CC33"/>
    <a:srgbClr val="003399"/>
    <a:srgbClr val="3333FF"/>
    <a:srgbClr val="CC3300"/>
    <a:srgbClr val="DDDDDD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-15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endParaRPr 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C974F42D-29DD-43C6-AF5E-2C3654573C20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9CD237F-03E4-4D53-9C2B-C950CE1C4BE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0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C2831E-0840-483C-81BB-2417DB26C86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E5D3D5-524E-478C-8750-5568750E73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DA88BA7-9675-4AB7-8716-E7B32855A42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5CD992-36A9-4603-BAB0-DCC150DE3B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D4F02B-B94E-4DA4-A0BA-A368CEB59F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86AB785-E762-4F5B-A014-A604563C0BB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F46A9D-7F84-451B-8343-253836D6CD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898DB3F-9724-4036-A3A9-DFA9CB68FA1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87FCF60-C92B-4DD3-81BD-64857797DC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D082652-7F36-49C6-A235-125E60AF729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67139" y="512064"/>
            <a:ext cx="8219661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67139" y="1783560"/>
            <a:ext cx="8219661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DB8D5795-C826-40A0-83B6-7F43ED17F2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lum bright="-29000" contrast="-36000"/>
          </a:blip>
          <a:srcRect l="23067" r="22533" b="13244"/>
          <a:stretch>
            <a:fillRect/>
          </a:stretch>
        </p:blipFill>
        <p:spPr bwMode="auto">
          <a:xfrm>
            <a:off x="4216400" y="0"/>
            <a:ext cx="3652603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Cardiovascular System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The Heart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2" cstate="print"/>
          <a:srcRect l="16464" t="-348" r="15498" b="19363"/>
          <a:stretch>
            <a:fillRect/>
          </a:stretch>
        </p:blipFill>
        <p:spPr bwMode="auto">
          <a:xfrm>
            <a:off x="6249988" y="2090738"/>
            <a:ext cx="2598737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Hearts Chambers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641975" cy="3886200"/>
          </a:xfrm>
        </p:spPr>
        <p:txBody>
          <a:bodyPr/>
          <a:lstStyle/>
          <a:p>
            <a:r>
              <a:rPr lang="en-US" sz="2800" dirty="0"/>
              <a:t>Each side of the heart (left and right) has two chambers</a:t>
            </a:r>
          </a:p>
          <a:p>
            <a:pPr lvl="1"/>
            <a:r>
              <a:rPr lang="en-US" sz="2400" dirty="0"/>
              <a:t>Atria</a:t>
            </a:r>
          </a:p>
          <a:p>
            <a:pPr lvl="2"/>
            <a:r>
              <a:rPr lang="en-US" sz="2000" dirty="0"/>
              <a:t>Superior chambers at the base of the heart, receive blood from the body and from the lungs</a:t>
            </a:r>
          </a:p>
          <a:p>
            <a:pPr lvl="1"/>
            <a:r>
              <a:rPr lang="en-US" sz="2400" dirty="0"/>
              <a:t>Ventricles</a:t>
            </a:r>
          </a:p>
          <a:p>
            <a:pPr lvl="2"/>
            <a:r>
              <a:rPr lang="en-US" sz="2000" dirty="0"/>
              <a:t>Inferior chambers receive blood from the atria and contract to move blood into the lungs and body</a:t>
            </a:r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 l="25600" r="28433" b="2539"/>
          <a:stretch>
            <a:fillRect/>
          </a:stretch>
        </p:blipFill>
        <p:spPr bwMode="auto">
          <a:xfrm>
            <a:off x="6208713" y="1851025"/>
            <a:ext cx="2705100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6356350" y="2452688"/>
            <a:ext cx="2163763" cy="3646487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400800" y="3503613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RA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724775" y="3343275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LA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7766050" y="4241800"/>
            <a:ext cx="6016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LV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6859588" y="4527550"/>
            <a:ext cx="601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RV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nimBg="1"/>
      <p:bldP spid="17415" grpId="0"/>
      <p:bldP spid="17416" grpId="0"/>
      <p:bldP spid="17417" grpId="0"/>
      <p:bldP spid="174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81075"/>
          </a:xfrm>
        </p:spPr>
        <p:txBody>
          <a:bodyPr/>
          <a:lstStyle/>
          <a:p>
            <a:r>
              <a:rPr lang="en-US" dirty="0"/>
              <a:t>The Heart – Blood Flow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81175"/>
            <a:ext cx="7459663" cy="5076825"/>
          </a:xfrm>
        </p:spPr>
        <p:txBody>
          <a:bodyPr/>
          <a:lstStyle/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Systemic blood enters the Right Atrium via the Superior &amp; Inferior Vena Cava &amp; the Coronary Sinus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Blood passes through the right atrioventricular valve (R.A.V) or tricuspid valve to enter the Right Ventricle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Contraction of the Right Ventricle forces blood through the Pulmonary Semilunar Valve (Pulmonic Valve) into the Pulmonary Trunk (artery)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Pulmonary Arteries transport blood to the lungs, and pulmonary veins transport blood back to the left atrium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Blood passes through the left atrioventricular valve (LAV) or bicuspid or mitral valve to enter the left ventricle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Contraction of the left ventricle forces blood through the aortic semilunar valve (aortic valve) and into the aorta</a:t>
            </a:r>
          </a:p>
          <a:p>
            <a:pPr marL="381000" indent="-381000">
              <a:lnSpc>
                <a:spcPct val="80000"/>
              </a:lnSpc>
              <a:buClr>
                <a:schemeClr val="tx1"/>
              </a:buClr>
              <a:buSzTx/>
              <a:buFont typeface="Wingdings" pitchFamily="2" charset="2"/>
              <a:buAutoNum type="arabicPeriod"/>
            </a:pPr>
            <a:r>
              <a:rPr lang="en-US" sz="2000" dirty="0"/>
              <a:t>The aorta and its branches supply the body with arterial blood which is then </a:t>
            </a:r>
            <a:r>
              <a:rPr lang="en-US" sz="2000" dirty="0" smtClean="0"/>
              <a:t>exchanged </a:t>
            </a:r>
            <a:r>
              <a:rPr lang="en-US" sz="2000" dirty="0"/>
              <a:t>in the tissues and returned to the heart via veins leading into the vena cavae.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9400"/>
            <a:ext cx="8229600" cy="947738"/>
          </a:xfrm>
        </p:spPr>
        <p:txBody>
          <a:bodyPr/>
          <a:lstStyle/>
          <a:p>
            <a:r>
              <a:rPr lang="en-US" dirty="0"/>
              <a:t>The Heart – Coordinating it all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0650"/>
            <a:ext cx="8229600" cy="5467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u="sng" dirty="0"/>
              <a:t>The Conducting System</a:t>
            </a:r>
            <a:r>
              <a:rPr lang="en-US" sz="2400" dirty="0"/>
              <a:t> &amp; The Myocardium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Initiates and spreads electrical impulses in heart (CS)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Two types of cells</a:t>
            </a:r>
          </a:p>
          <a:p>
            <a:pPr lvl="2">
              <a:lnSpc>
                <a:spcPct val="90000"/>
              </a:lnSpc>
            </a:pPr>
            <a:r>
              <a:rPr lang="en-US" sz="1800" i="1" dirty="0"/>
              <a:t>Nodal cells or Pacemaker cells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sz="1600" dirty="0"/>
              <a:t>Reach threshold first</a:t>
            </a:r>
          </a:p>
          <a:p>
            <a:pPr lvl="3">
              <a:lnSpc>
                <a:spcPct val="90000"/>
              </a:lnSpc>
            </a:pPr>
            <a:r>
              <a:rPr lang="en-US" sz="1600" dirty="0"/>
              <a:t>Set heart rate</a:t>
            </a:r>
          </a:p>
          <a:p>
            <a:pPr lvl="2">
              <a:lnSpc>
                <a:spcPct val="90000"/>
              </a:lnSpc>
            </a:pPr>
            <a:r>
              <a:rPr lang="en-US" sz="1800" i="1" dirty="0"/>
              <a:t>Conducting cells</a:t>
            </a:r>
            <a:endParaRPr lang="en-US" sz="1800" dirty="0"/>
          </a:p>
          <a:p>
            <a:pPr lvl="3">
              <a:lnSpc>
                <a:spcPct val="90000"/>
              </a:lnSpc>
            </a:pPr>
            <a:r>
              <a:rPr lang="en-US" sz="1600" dirty="0"/>
              <a:t>Distributes stimuli to myocardium</a:t>
            </a:r>
          </a:p>
          <a:p>
            <a:pPr>
              <a:lnSpc>
                <a:spcPct val="90000"/>
              </a:lnSpc>
            </a:pPr>
            <a:r>
              <a:rPr lang="en-US" sz="2400" u="sng" dirty="0"/>
              <a:t>Myocardium</a:t>
            </a:r>
            <a:r>
              <a:rPr lang="en-US" sz="2400" dirty="0"/>
              <a:t> – specialized cells with unique action potential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Differences between Cardiac and Skeletal Muscle Cells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Cardiac action potential has long </a:t>
            </a:r>
            <a:r>
              <a:rPr lang="en-US" sz="1800" i="1" dirty="0"/>
              <a:t>plateau phase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/>
              <a:t>Cardiac muscle has long, slow twitch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Cardiac muscle has long </a:t>
            </a:r>
            <a:r>
              <a:rPr lang="en-US" sz="1800" i="1" dirty="0"/>
              <a:t>refractory period</a:t>
            </a:r>
            <a:endParaRPr lang="en-US" sz="1800" dirty="0"/>
          </a:p>
          <a:p>
            <a:pPr lvl="2">
              <a:lnSpc>
                <a:spcPct val="90000"/>
              </a:lnSpc>
            </a:pPr>
            <a:r>
              <a:rPr lang="en-US" sz="1800" dirty="0"/>
              <a:t>Can’t be </a:t>
            </a:r>
            <a:r>
              <a:rPr lang="en-US" sz="1800" i="1" dirty="0"/>
              <a:t>tetanized</a:t>
            </a:r>
            <a:endParaRPr lang="en-US" sz="18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Muscle Action Potential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 cstate="print"/>
          <a:srcRect b="3766"/>
          <a:stretch>
            <a:fillRect/>
          </a:stretch>
        </p:blipFill>
        <p:spPr bwMode="auto">
          <a:xfrm>
            <a:off x="628650" y="1674813"/>
            <a:ext cx="79581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Heart – </a:t>
            </a:r>
            <a:br>
              <a:rPr lang="en-US" sz="4000" dirty="0"/>
            </a:br>
            <a:r>
              <a:rPr lang="en-US" sz="4000" dirty="0"/>
              <a:t>The Conduction System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006975" cy="43545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Pacemaker cells establish heart rate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Normal pacemaker is </a:t>
            </a:r>
            <a:r>
              <a:rPr lang="en-US" sz="2400" i="1" dirty="0"/>
              <a:t>sinoatrial</a:t>
            </a:r>
            <a:r>
              <a:rPr lang="en-US" sz="2400" dirty="0"/>
              <a:t> (SA) </a:t>
            </a:r>
            <a:r>
              <a:rPr lang="en-US" sz="2400" i="1" dirty="0"/>
              <a:t>node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Impulse spreads from SA node: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Across atria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To </a:t>
            </a:r>
            <a:r>
              <a:rPr lang="en-US" sz="2400" i="1" dirty="0"/>
              <a:t>atrioventricular</a:t>
            </a:r>
            <a:r>
              <a:rPr lang="en-US" sz="2400" dirty="0"/>
              <a:t> (AV) </a:t>
            </a:r>
            <a:r>
              <a:rPr lang="en-US" sz="2400" i="1" dirty="0"/>
              <a:t>node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To AV bundle and bundle branches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Via </a:t>
            </a:r>
            <a:r>
              <a:rPr lang="en-US" sz="2400" i="1" dirty="0"/>
              <a:t>Purkinje fibers</a:t>
            </a:r>
            <a:r>
              <a:rPr lang="en-US" sz="2400" dirty="0"/>
              <a:t> (conduction</a:t>
            </a:r>
            <a:br>
              <a:rPr lang="en-US" sz="2400" dirty="0"/>
            </a:br>
            <a:r>
              <a:rPr lang="en-US" sz="2400" dirty="0"/>
              <a:t>myofibers) to ventricles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 b="3580"/>
          <a:stretch>
            <a:fillRect/>
          </a:stretch>
        </p:blipFill>
        <p:spPr bwMode="auto">
          <a:xfrm>
            <a:off x="5408613" y="2239963"/>
            <a:ext cx="352901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Heart – </a:t>
            </a:r>
            <a:br>
              <a:rPr lang="en-US" sz="4000" dirty="0"/>
            </a:br>
            <a:r>
              <a:rPr lang="en-US" sz="4000" dirty="0"/>
              <a:t>The Conduction System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075" y="2306638"/>
            <a:ext cx="799782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2306638"/>
            <a:ext cx="7997825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75" y="2246313"/>
            <a:ext cx="79978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63" y="2246313"/>
            <a:ext cx="7997825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2276475"/>
            <a:ext cx="80168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279400"/>
            <a:ext cx="7929562" cy="1316038"/>
          </a:xfrm>
        </p:spPr>
        <p:txBody>
          <a:bodyPr/>
          <a:lstStyle/>
          <a:p>
            <a:r>
              <a:rPr lang="en-US" sz="3600" dirty="0"/>
              <a:t>The Heart – </a:t>
            </a:r>
            <a:br>
              <a:rPr lang="en-US" sz="3600" dirty="0"/>
            </a:br>
            <a:r>
              <a:rPr lang="en-US" sz="3600" dirty="0"/>
              <a:t>Electrical Activity Recorded, The ECG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3825875" cy="45418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ECG records the electrical activity of the heart during cardiac cycles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P wave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Atrial depolarization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QRS complex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Ventricular depolarization &amp; atrial repolarization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 Wave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Ventricular depolarization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 b="2971"/>
          <a:stretch>
            <a:fillRect/>
          </a:stretch>
        </p:blipFill>
        <p:spPr bwMode="auto">
          <a:xfrm>
            <a:off x="4291013" y="1822450"/>
            <a:ext cx="4635500" cy="470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Putting it all together – </a:t>
            </a:r>
            <a:br>
              <a:rPr lang="en-US" sz="4000" dirty="0"/>
            </a:br>
            <a:r>
              <a:rPr lang="en-US" sz="4000" dirty="0"/>
              <a:t>The Cardiac Cycle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Two phases in cardiac cycle</a:t>
            </a:r>
          </a:p>
          <a:p>
            <a:pPr lvl="1"/>
            <a:r>
              <a:rPr lang="en-US" sz="2400" i="1" dirty="0"/>
              <a:t>Systole</a:t>
            </a:r>
            <a:endParaRPr lang="en-US" sz="2400" dirty="0"/>
          </a:p>
          <a:p>
            <a:pPr lvl="2"/>
            <a:r>
              <a:rPr lang="en-US" sz="2000" dirty="0"/>
              <a:t>Contraction phase</a:t>
            </a:r>
          </a:p>
          <a:p>
            <a:pPr lvl="2"/>
            <a:r>
              <a:rPr lang="en-US" sz="2000" dirty="0"/>
              <a:t>Both chambers will have periods of systole</a:t>
            </a:r>
          </a:p>
          <a:p>
            <a:pPr lvl="1"/>
            <a:r>
              <a:rPr lang="en-US" sz="2400" i="1" dirty="0"/>
              <a:t>Diastole</a:t>
            </a:r>
            <a:endParaRPr lang="en-US" sz="2400" dirty="0"/>
          </a:p>
          <a:p>
            <a:pPr lvl="2"/>
            <a:r>
              <a:rPr lang="en-US" sz="2000" dirty="0"/>
              <a:t>Relaxation phase</a:t>
            </a:r>
          </a:p>
          <a:p>
            <a:pPr lvl="2"/>
            <a:r>
              <a:rPr lang="en-US" sz="2000" dirty="0"/>
              <a:t>Both chambers will have periods of diastole</a:t>
            </a:r>
          </a:p>
          <a:p>
            <a:pPr lvl="2"/>
            <a:r>
              <a:rPr lang="en-US" sz="2000" dirty="0"/>
              <a:t>The cardiac cycle is the alternation of these two phases…</a:t>
            </a:r>
          </a:p>
          <a:p>
            <a:pPr lvl="3"/>
            <a:r>
              <a:rPr lang="en-US" sz="1800" dirty="0"/>
              <a:t>First atrial systole and ventricular diastole, then atrial diastole and ventricular systole and back to systole…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266700"/>
            <a:ext cx="8229600" cy="936625"/>
          </a:xfrm>
        </p:spPr>
        <p:txBody>
          <a:bodyPr/>
          <a:lstStyle/>
          <a:p>
            <a:r>
              <a:rPr lang="en-US" dirty="0"/>
              <a:t>The Cardiac Cycle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 b="3143"/>
          <a:stretch>
            <a:fillRect/>
          </a:stretch>
        </p:blipFill>
        <p:spPr bwMode="auto">
          <a:xfrm>
            <a:off x="400050" y="1357313"/>
            <a:ext cx="83978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 – Cardiac Output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dirty="0"/>
              <a:t>First…</a:t>
            </a:r>
          </a:p>
          <a:p>
            <a:pPr>
              <a:lnSpc>
                <a:spcPct val="90000"/>
              </a:lnSpc>
            </a:pPr>
            <a:r>
              <a:rPr lang="en-US" dirty="0"/>
              <a:t>Stroke volume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amount of blood that is ejected from the left ventricle during one systolic event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Cardiac Output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The volume of blood ejected from the left ventricle during one minute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Calculated by</a:t>
            </a:r>
          </a:p>
          <a:p>
            <a:pPr lvl="3">
              <a:lnSpc>
                <a:spcPct val="90000"/>
              </a:lnSpc>
            </a:pPr>
            <a:r>
              <a:rPr lang="en-US" dirty="0"/>
              <a:t>Stroke Volume X Heart Rate (</a:t>
            </a:r>
            <a:r>
              <a:rPr lang="en-US" dirty="0"/>
              <a:t>bpm</a:t>
            </a:r>
            <a:r>
              <a:rPr lang="en-US" dirty="0"/>
              <a:t>) = C.O.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Cardiovascular System – </a:t>
            </a:r>
            <a:br>
              <a:rPr lang="en-US" sz="4000" dirty="0"/>
            </a:br>
            <a:r>
              <a:rPr lang="en-US" sz="4000" dirty="0"/>
              <a:t>The Heart Overview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1958975"/>
            <a:ext cx="4806950" cy="4532313"/>
          </a:xfrm>
        </p:spPr>
        <p:txBody>
          <a:bodyPr/>
          <a:lstStyle/>
          <a:p>
            <a:r>
              <a:rPr lang="en-US" sz="2800" dirty="0"/>
              <a:t>What does the heart do?</a:t>
            </a:r>
          </a:p>
          <a:p>
            <a:pPr lvl="1"/>
            <a:r>
              <a:rPr lang="en-US" sz="2400" dirty="0"/>
              <a:t>By timed muscular contractions creates pressure gradients</a:t>
            </a:r>
          </a:p>
          <a:p>
            <a:pPr lvl="2"/>
            <a:r>
              <a:rPr lang="en-US" sz="2000" dirty="0"/>
              <a:t>blood moves then from high pressure to low pressure from chamber to chamber</a:t>
            </a:r>
          </a:p>
          <a:p>
            <a:pPr lvl="2"/>
            <a:r>
              <a:rPr lang="en-US" sz="2000" dirty="0"/>
              <a:t>The timed muscular contractions occur in each side (pump) of the heart</a:t>
            </a:r>
          </a:p>
          <a:p>
            <a:pPr lvl="3"/>
            <a:r>
              <a:rPr lang="en-US" sz="1800" dirty="0"/>
              <a:t>Right side = pulmonary circuit</a:t>
            </a:r>
          </a:p>
          <a:p>
            <a:pPr lvl="3"/>
            <a:r>
              <a:rPr lang="en-US" sz="1800" dirty="0"/>
              <a:t>Left side = systemic circuit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 b="2989"/>
          <a:stretch>
            <a:fillRect/>
          </a:stretch>
        </p:blipFill>
        <p:spPr bwMode="auto">
          <a:xfrm>
            <a:off x="5097463" y="1806575"/>
            <a:ext cx="4046537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905750" y="4459288"/>
            <a:ext cx="1160463" cy="1290637"/>
          </a:xfrm>
          <a:prstGeom prst="rect">
            <a:avLst/>
          </a:prstGeom>
          <a:solidFill>
            <a:schemeClr val="tx2"/>
          </a:solidFill>
          <a:ln w="9525">
            <a:solidFill>
              <a:srgbClr val="DDDDDD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sz="1400" b="1" dirty="0">
                <a:solidFill>
                  <a:srgbClr val="000000"/>
                </a:solidFill>
              </a:rPr>
              <a:t>Where should the lowest pressure be to make blood circulate?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66700"/>
            <a:ext cx="8229600" cy="1016000"/>
          </a:xfrm>
        </p:spPr>
        <p:txBody>
          <a:bodyPr/>
          <a:lstStyle/>
          <a:p>
            <a:r>
              <a:rPr lang="en-US" dirty="0"/>
              <a:t>The Heart – Cardiac Output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089025"/>
            <a:ext cx="5576888" cy="56007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u="sng" dirty="0"/>
              <a:t>Factors Controlling Cardiac Output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Blood volume reflexes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Stimulated by changes in </a:t>
            </a:r>
            <a:r>
              <a:rPr lang="en-US" sz="1800" i="1" dirty="0"/>
              <a:t>venous return</a:t>
            </a:r>
            <a:endParaRPr lang="en-US" sz="1800" dirty="0"/>
          </a:p>
          <a:p>
            <a:pPr lvl="2">
              <a:lnSpc>
                <a:spcPct val="80000"/>
              </a:lnSpc>
            </a:pPr>
            <a:r>
              <a:rPr lang="en-US" sz="1800" dirty="0"/>
              <a:t>VR is amount of blood </a:t>
            </a:r>
            <a:r>
              <a:rPr lang="en-US" sz="1800" i="1" dirty="0"/>
              <a:t>entering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heart</a:t>
            </a:r>
          </a:p>
          <a:p>
            <a:pPr lvl="2">
              <a:lnSpc>
                <a:spcPct val="80000"/>
              </a:lnSpc>
            </a:pPr>
            <a:r>
              <a:rPr lang="en-US" sz="1800" i="1" dirty="0"/>
              <a:t>Atrial reflex</a:t>
            </a:r>
            <a:endParaRPr lang="en-US" sz="1800" dirty="0"/>
          </a:p>
          <a:p>
            <a:pPr lvl="3">
              <a:lnSpc>
                <a:spcPct val="80000"/>
              </a:lnSpc>
            </a:pPr>
            <a:r>
              <a:rPr lang="en-US" sz="1600" dirty="0"/>
              <a:t>Speeds up heart rate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Triggered by stretching wall of </a:t>
            </a:r>
            <a:br>
              <a:rPr lang="en-US" sz="1600" dirty="0"/>
            </a:br>
            <a:r>
              <a:rPr lang="en-US" sz="1600" dirty="0"/>
              <a:t>right atrium</a:t>
            </a:r>
          </a:p>
          <a:p>
            <a:pPr lvl="2">
              <a:lnSpc>
                <a:spcPct val="80000"/>
              </a:lnSpc>
            </a:pPr>
            <a:r>
              <a:rPr lang="en-US" sz="1800" i="1" dirty="0"/>
              <a:t>Frank-Starling</a:t>
            </a:r>
            <a:r>
              <a:rPr lang="en-US" sz="1800" dirty="0"/>
              <a:t> </a:t>
            </a:r>
            <a:r>
              <a:rPr lang="en-US" sz="1800" i="1" dirty="0"/>
              <a:t>principle</a:t>
            </a:r>
            <a:endParaRPr lang="en-US" sz="1800" dirty="0"/>
          </a:p>
          <a:p>
            <a:pPr lvl="3">
              <a:lnSpc>
                <a:spcPct val="80000"/>
              </a:lnSpc>
            </a:pPr>
            <a:r>
              <a:rPr lang="en-US" sz="1600" dirty="0"/>
              <a:t>Increases ventricular output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Triggered by stretching wall of </a:t>
            </a:r>
            <a:br>
              <a:rPr lang="en-US" sz="1600" dirty="0"/>
            </a:br>
            <a:r>
              <a:rPr lang="en-US" sz="1600" dirty="0"/>
              <a:t>ventricles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Autonomic innervation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Parasympathetic innervation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Releases acetylcholine (ACh)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Lowers heart rate and stroke </a:t>
            </a:r>
            <a:br>
              <a:rPr lang="en-US" sz="1600" dirty="0"/>
            </a:br>
            <a:r>
              <a:rPr lang="en-US" sz="1600" dirty="0"/>
              <a:t>volume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Sympathetic innervation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Releases norepinephrine (NE)</a:t>
            </a:r>
          </a:p>
          <a:p>
            <a:pPr lvl="3">
              <a:lnSpc>
                <a:spcPct val="80000"/>
              </a:lnSpc>
            </a:pPr>
            <a:r>
              <a:rPr lang="en-US" sz="1600" dirty="0"/>
              <a:t>Raises heart rate and stroke </a:t>
            </a:r>
            <a:br>
              <a:rPr lang="en-US" sz="1600" dirty="0"/>
            </a:br>
            <a:r>
              <a:rPr lang="en-US" sz="1600" dirty="0"/>
              <a:t>volume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 b="3030"/>
          <a:stretch>
            <a:fillRect/>
          </a:stretch>
        </p:blipFill>
        <p:spPr bwMode="auto">
          <a:xfrm>
            <a:off x="4711700" y="2246313"/>
            <a:ext cx="4287838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5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45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57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457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36638"/>
          </a:xfrm>
        </p:spPr>
        <p:txBody>
          <a:bodyPr/>
          <a:lstStyle/>
          <a:p>
            <a:r>
              <a:rPr lang="en-US" dirty="0"/>
              <a:t>The Heart – Cardiac Output</a:t>
            </a:r>
          </a:p>
        </p:txBody>
      </p:sp>
      <p:sp>
        <p:nvSpPr>
          <p:cNvPr id="25603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457200" y="1579563"/>
            <a:ext cx="8229600" cy="4287837"/>
          </a:xfrm>
        </p:spPr>
        <p:txBody>
          <a:bodyPr/>
          <a:lstStyle/>
          <a:p>
            <a:r>
              <a:rPr lang="en-US" dirty="0"/>
              <a:t>Hormone Effects on Cardiac Output</a:t>
            </a:r>
          </a:p>
          <a:p>
            <a:pPr lvl="1"/>
            <a:r>
              <a:rPr lang="en-US" dirty="0"/>
              <a:t>Adrenal medulla hormones</a:t>
            </a:r>
          </a:p>
          <a:p>
            <a:pPr lvl="2"/>
            <a:r>
              <a:rPr lang="en-US" dirty="0"/>
              <a:t>Epinephrine, norepinephrine released</a:t>
            </a:r>
          </a:p>
          <a:p>
            <a:pPr lvl="2"/>
            <a:r>
              <a:rPr lang="en-US" dirty="0"/>
              <a:t>Heart rate and stroke volume increased</a:t>
            </a:r>
          </a:p>
          <a:p>
            <a:r>
              <a:rPr lang="en-US" dirty="0"/>
              <a:t>Other hormones that increase output</a:t>
            </a:r>
          </a:p>
          <a:p>
            <a:pPr lvl="1"/>
            <a:r>
              <a:rPr lang="en-US" dirty="0"/>
              <a:t>Thyroid hormones</a:t>
            </a:r>
          </a:p>
          <a:p>
            <a:pPr lvl="1"/>
            <a:r>
              <a:rPr lang="en-US" dirty="0"/>
              <a:t>Glucagon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 – Cardiac Output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23863" y="1981200"/>
            <a:ext cx="8262937" cy="4565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CNS Control of the Heart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Basic control in </a:t>
            </a:r>
            <a:r>
              <a:rPr lang="en-US" sz="2400" i="1" dirty="0"/>
              <a:t>medulla </a:t>
            </a:r>
            <a:br>
              <a:rPr lang="en-US" sz="2400" i="1" dirty="0"/>
            </a:br>
            <a:r>
              <a:rPr lang="en-US" sz="2400" i="1" dirty="0"/>
              <a:t>oblongata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i="1" dirty="0"/>
              <a:t>Cardioacceleratory center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Activation of sympathetic </a:t>
            </a:r>
            <a:br>
              <a:rPr lang="en-US" sz="2000" dirty="0"/>
            </a:br>
            <a:r>
              <a:rPr lang="en-US" sz="2000" dirty="0"/>
              <a:t>neurons</a:t>
            </a:r>
          </a:p>
          <a:p>
            <a:pPr lvl="1">
              <a:lnSpc>
                <a:spcPct val="80000"/>
              </a:lnSpc>
            </a:pPr>
            <a:r>
              <a:rPr lang="en-US" sz="2400" i="1" dirty="0"/>
              <a:t>Cardioinhibitory center</a:t>
            </a:r>
            <a:endParaRPr lang="en-US" sz="2400" dirty="0"/>
          </a:p>
          <a:p>
            <a:pPr lvl="2">
              <a:lnSpc>
                <a:spcPct val="80000"/>
              </a:lnSpc>
            </a:pPr>
            <a:r>
              <a:rPr lang="en-US" sz="2000" dirty="0"/>
              <a:t>Governing of parasympathetic </a:t>
            </a:r>
            <a:br>
              <a:rPr lang="en-US" sz="2000" dirty="0"/>
            </a:br>
            <a:r>
              <a:rPr lang="en-US" sz="2000" dirty="0"/>
              <a:t>neurons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Other inputs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Higher centers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Blood pressure sensors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Oxygen, carbon dioxide </a:t>
            </a:r>
            <a:br>
              <a:rPr lang="en-US" sz="2000" dirty="0"/>
            </a:br>
            <a:r>
              <a:rPr lang="en-US" sz="2000" dirty="0"/>
              <a:t>sensors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 b="3030"/>
          <a:stretch>
            <a:fillRect/>
          </a:stretch>
        </p:blipFill>
        <p:spPr bwMode="auto">
          <a:xfrm>
            <a:off x="4711700" y="2246313"/>
            <a:ext cx="4287838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243840"/>
            <a:ext cx="7975600" cy="11826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Cardiovascular System –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Heart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297488" cy="4543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Physical Location &amp; Size: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the medastinum, intermediate to the sternum and vertebral column and intermediate to the right and left lungs, and superior to the diaphragm.. </a:t>
            </a:r>
            <a:endParaRPr lang="en-US" dirty="0"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Wingdings" pitchFamily="2" charset="2"/>
              </a:rPr>
              <a:t>Size: approximately the size of your </a:t>
            </a:r>
            <a:r>
              <a:rPr lang="en-US" dirty="0" smtClean="0">
                <a:sym typeface="Wingdings" pitchFamily="2" charset="2"/>
              </a:rPr>
              <a:t>fist</a:t>
            </a:r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388" y="2058988"/>
            <a:ext cx="31146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7" name="Freeform 7"/>
          <p:cNvSpPr>
            <a:spLocks/>
          </p:cNvSpPr>
          <p:nvPr/>
        </p:nvSpPr>
        <p:spPr bwMode="auto">
          <a:xfrm>
            <a:off x="5899150" y="4437063"/>
            <a:ext cx="2932113" cy="904875"/>
          </a:xfrm>
          <a:custGeom>
            <a:avLst/>
            <a:gdLst/>
            <a:ahLst/>
            <a:cxnLst>
              <a:cxn ang="0">
                <a:pos x="0" y="570"/>
              </a:cxn>
              <a:cxn ang="0">
                <a:pos x="119" y="387"/>
              </a:cxn>
              <a:cxn ang="0">
                <a:pos x="206" y="285"/>
              </a:cxn>
              <a:cxn ang="0">
                <a:pos x="255" y="236"/>
              </a:cxn>
              <a:cxn ang="0">
                <a:pos x="276" y="213"/>
              </a:cxn>
              <a:cxn ang="0">
                <a:pos x="456" y="99"/>
              </a:cxn>
              <a:cxn ang="0">
                <a:pos x="639" y="22"/>
              </a:cxn>
              <a:cxn ang="0">
                <a:pos x="780" y="1"/>
              </a:cxn>
              <a:cxn ang="0">
                <a:pos x="885" y="22"/>
              </a:cxn>
              <a:cxn ang="0">
                <a:pos x="1180" y="43"/>
              </a:cxn>
              <a:cxn ang="0">
                <a:pos x="1335" y="64"/>
              </a:cxn>
              <a:cxn ang="0">
                <a:pos x="1517" y="127"/>
              </a:cxn>
              <a:cxn ang="0">
                <a:pos x="1621" y="185"/>
              </a:cxn>
              <a:cxn ang="0">
                <a:pos x="1685" y="250"/>
              </a:cxn>
              <a:cxn ang="0">
                <a:pos x="1748" y="300"/>
              </a:cxn>
              <a:cxn ang="0">
                <a:pos x="1847" y="378"/>
              </a:cxn>
            </a:cxnLst>
            <a:rect l="0" t="0" r="r" b="b"/>
            <a:pathLst>
              <a:path w="1847" h="570">
                <a:moveTo>
                  <a:pt x="0" y="570"/>
                </a:moveTo>
                <a:cubicBezTo>
                  <a:pt x="24" y="498"/>
                  <a:pt x="53" y="431"/>
                  <a:pt x="119" y="387"/>
                </a:cubicBezTo>
                <a:cubicBezTo>
                  <a:pt x="134" y="365"/>
                  <a:pt x="181" y="293"/>
                  <a:pt x="206" y="285"/>
                </a:cubicBezTo>
                <a:cubicBezTo>
                  <a:pt x="218" y="248"/>
                  <a:pt x="207" y="268"/>
                  <a:pt x="255" y="236"/>
                </a:cubicBezTo>
                <a:cubicBezTo>
                  <a:pt x="263" y="230"/>
                  <a:pt x="268" y="219"/>
                  <a:pt x="276" y="213"/>
                </a:cubicBezTo>
                <a:cubicBezTo>
                  <a:pt x="311" y="185"/>
                  <a:pt x="379" y="134"/>
                  <a:pt x="456" y="99"/>
                </a:cubicBezTo>
                <a:cubicBezTo>
                  <a:pt x="535" y="65"/>
                  <a:pt x="553" y="40"/>
                  <a:pt x="639" y="22"/>
                </a:cubicBezTo>
                <a:cubicBezTo>
                  <a:pt x="704" y="0"/>
                  <a:pt x="739" y="1"/>
                  <a:pt x="780" y="1"/>
                </a:cubicBezTo>
                <a:cubicBezTo>
                  <a:pt x="821" y="1"/>
                  <a:pt x="818" y="15"/>
                  <a:pt x="885" y="22"/>
                </a:cubicBezTo>
                <a:cubicBezTo>
                  <a:pt x="980" y="21"/>
                  <a:pt x="1105" y="36"/>
                  <a:pt x="1180" y="43"/>
                </a:cubicBezTo>
                <a:cubicBezTo>
                  <a:pt x="1255" y="50"/>
                  <a:pt x="1279" y="50"/>
                  <a:pt x="1335" y="64"/>
                </a:cubicBezTo>
                <a:cubicBezTo>
                  <a:pt x="1398" y="81"/>
                  <a:pt x="1419" y="78"/>
                  <a:pt x="1517" y="127"/>
                </a:cubicBezTo>
                <a:cubicBezTo>
                  <a:pt x="1566" y="155"/>
                  <a:pt x="1583" y="173"/>
                  <a:pt x="1621" y="185"/>
                </a:cubicBezTo>
                <a:cubicBezTo>
                  <a:pt x="1647" y="204"/>
                  <a:pt x="1662" y="230"/>
                  <a:pt x="1685" y="250"/>
                </a:cubicBezTo>
                <a:cubicBezTo>
                  <a:pt x="1705" y="268"/>
                  <a:pt x="1727" y="283"/>
                  <a:pt x="1748" y="300"/>
                </a:cubicBezTo>
                <a:cubicBezTo>
                  <a:pt x="1772" y="319"/>
                  <a:pt x="1834" y="352"/>
                  <a:pt x="1847" y="378"/>
                </a:cubicBez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 flipV="1">
            <a:off x="6680200" y="4627563"/>
            <a:ext cx="300038" cy="8810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489700" y="5430838"/>
            <a:ext cx="154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Diaphragm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68" grpId="0" animBg="1"/>
      <p:bldP spid="153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162560"/>
            <a:ext cx="8636000" cy="1361440"/>
          </a:xfrm>
        </p:spPr>
        <p:txBody>
          <a:bodyPr/>
          <a:lstStyle/>
          <a:p>
            <a:r>
              <a:rPr lang="en-US" sz="3600" dirty="0" smtClean="0"/>
              <a:t>Cardiovascular System – </a:t>
            </a:r>
            <a:br>
              <a:rPr lang="en-US" sz="3600" dirty="0" smtClean="0"/>
            </a:br>
            <a:r>
              <a:rPr lang="en-US" sz="3600" dirty="0" smtClean="0"/>
              <a:t>The Heart Overview</a:t>
            </a:r>
            <a:endParaRPr lang="en-US" sz="36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the heart with respect to the vasculature of the cardiovascular system</a:t>
            </a:r>
          </a:p>
          <a:p>
            <a:pPr lvl="1"/>
            <a:r>
              <a:rPr lang="en-US" dirty="0"/>
              <a:t>Between veins and arteries!</a:t>
            </a:r>
          </a:p>
          <a:p>
            <a:pPr lvl="2"/>
            <a:r>
              <a:rPr lang="en-US" dirty="0"/>
              <a:t>Veins Visit!</a:t>
            </a:r>
          </a:p>
          <a:p>
            <a:pPr lvl="2"/>
            <a:r>
              <a:rPr lang="en-US" dirty="0"/>
              <a:t>Arteries Away!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What do capillaries do?</a:t>
            </a:r>
          </a:p>
          <a:p>
            <a:pPr lvl="3"/>
            <a:r>
              <a:rPr lang="en-US" dirty="0"/>
              <a:t>Exchange – they are between arteries and veins</a:t>
            </a:r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>
            <a:off x="6392863" y="3733800"/>
            <a:ext cx="1179512" cy="1214438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5106988" y="4137025"/>
            <a:ext cx="1695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7177088" y="4154488"/>
            <a:ext cx="1695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529263" y="3813175"/>
            <a:ext cx="1238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Veins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7672388" y="3835400"/>
            <a:ext cx="1003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Arteries</a:t>
            </a:r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6345238" y="5932488"/>
            <a:ext cx="1560512" cy="725487"/>
          </a:xfrm>
          <a:prstGeom prst="ellipse">
            <a:avLst/>
          </a:prstGeom>
          <a:gradFill flip="none" rotWithShape="1">
            <a:gsLst>
              <a:gs pos="21000">
                <a:srgbClr val="000082"/>
              </a:gs>
              <a:gs pos="38000">
                <a:srgbClr val="66008F">
                  <a:alpha val="77000"/>
                </a:srgbClr>
              </a:gs>
              <a:gs pos="100000">
                <a:srgbClr val="FF0000"/>
              </a:gs>
            </a:gsLst>
            <a:lin ang="0" scaled="0"/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534150" y="6100763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capillaries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7750175" y="6300788"/>
            <a:ext cx="1092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5049838" y="6288088"/>
            <a:ext cx="14160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 flipH="1">
            <a:off x="7900988" y="5972175"/>
            <a:ext cx="1071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Arteries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5402263" y="5973763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Veins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  <p:bldP spid="16390" grpId="0" animBg="1"/>
      <p:bldP spid="16391" grpId="0"/>
      <p:bldP spid="16392" grpId="0"/>
      <p:bldP spid="16395" grpId="0" animBg="1"/>
      <p:bldP spid="16396" grpId="0"/>
      <p:bldP spid="16393" grpId="0" animBg="1"/>
      <p:bldP spid="16394" grpId="0" animBg="1"/>
      <p:bldP spid="16397" grpId="0"/>
      <p:bldP spid="163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 l="46045" t="50772" b="2625"/>
          <a:stretch>
            <a:fillRect/>
          </a:stretch>
        </p:blipFill>
        <p:spPr bwMode="auto">
          <a:xfrm>
            <a:off x="4757738" y="2895600"/>
            <a:ext cx="4386262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1" y="312738"/>
            <a:ext cx="7985759" cy="125888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Cardiovascular System –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The </a:t>
            </a:r>
            <a:r>
              <a:rPr lang="en-US" sz="4000" dirty="0"/>
              <a:t>Heart Overview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757363"/>
            <a:ext cx="4562733" cy="4876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The Pericardial Membranes</a:t>
            </a:r>
          </a:p>
          <a:p>
            <a:pPr lvl="1"/>
            <a:r>
              <a:rPr lang="en-US" sz="2400" dirty="0"/>
              <a:t>Create the pericardial cavity. . . Why is it needed?</a:t>
            </a:r>
          </a:p>
          <a:p>
            <a:pPr lvl="2"/>
            <a:r>
              <a:rPr lang="en-US" sz="2000" dirty="0"/>
              <a:t>The parietal pericardium consists of:</a:t>
            </a:r>
          </a:p>
          <a:p>
            <a:pPr lvl="3"/>
            <a:r>
              <a:rPr lang="en-US" sz="1800" dirty="0"/>
              <a:t>An outer membrane of the fibrous parietal pericardium</a:t>
            </a:r>
          </a:p>
          <a:p>
            <a:pPr lvl="4"/>
            <a:r>
              <a:rPr lang="en-US" sz="1800" dirty="0"/>
              <a:t> dense irregular connective tissue</a:t>
            </a:r>
          </a:p>
          <a:p>
            <a:pPr lvl="3"/>
            <a:r>
              <a:rPr lang="en-US" sz="1800" dirty="0"/>
              <a:t>An inner serous membrane</a:t>
            </a:r>
          </a:p>
          <a:p>
            <a:pPr lvl="2"/>
            <a:r>
              <a:rPr lang="en-US" sz="2000" dirty="0"/>
              <a:t>The visceral pericardium consists of:</a:t>
            </a:r>
          </a:p>
          <a:p>
            <a:pPr lvl="3"/>
            <a:r>
              <a:rPr lang="en-US" sz="1800" dirty="0"/>
              <a:t>A thin membrane on the surface of the heart</a:t>
            </a:r>
          </a:p>
          <a:p>
            <a:pPr lvl="2"/>
            <a:endParaRPr lang="en-US" sz="2000" dirty="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397020" y="5342418"/>
            <a:ext cx="590550" cy="3762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68288"/>
            <a:ext cx="8229600" cy="949325"/>
          </a:xfrm>
        </p:spPr>
        <p:txBody>
          <a:bodyPr/>
          <a:lstStyle/>
          <a:p>
            <a:r>
              <a:rPr lang="en-US" dirty="0"/>
              <a:t>The Heart – Layers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35013" y="1277938"/>
            <a:ext cx="7493000" cy="1903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The Heart Wall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Muscle (myocardium) sandwiched between an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inner layer (endocardium) and an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outer layer (epicardium – same as the visceral pericardium)</a:t>
            </a:r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/>
          <a:srcRect b="8928"/>
          <a:stretch>
            <a:fillRect/>
          </a:stretch>
        </p:blipFill>
        <p:spPr bwMode="auto">
          <a:xfrm>
            <a:off x="1543050" y="3238500"/>
            <a:ext cx="627062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Freeform 5"/>
          <p:cNvSpPr>
            <a:spLocks/>
          </p:cNvSpPr>
          <p:nvPr/>
        </p:nvSpPr>
        <p:spPr bwMode="auto">
          <a:xfrm>
            <a:off x="2746375" y="3743325"/>
            <a:ext cx="2641600" cy="2613025"/>
          </a:xfrm>
          <a:custGeom>
            <a:avLst/>
            <a:gdLst/>
            <a:ahLst/>
            <a:cxnLst>
              <a:cxn ang="0">
                <a:pos x="0" y="101"/>
              </a:cxn>
              <a:cxn ang="0">
                <a:pos x="48" y="171"/>
              </a:cxn>
              <a:cxn ang="0">
                <a:pos x="62" y="220"/>
              </a:cxn>
              <a:cxn ang="0">
                <a:pos x="104" y="255"/>
              </a:cxn>
              <a:cxn ang="0">
                <a:pos x="167" y="312"/>
              </a:cxn>
              <a:cxn ang="0">
                <a:pos x="231" y="382"/>
              </a:cxn>
              <a:cxn ang="0">
                <a:pos x="312" y="457"/>
              </a:cxn>
              <a:cxn ang="0">
                <a:pos x="340" y="501"/>
              </a:cxn>
              <a:cxn ang="0">
                <a:pos x="428" y="597"/>
              </a:cxn>
              <a:cxn ang="0">
                <a:pos x="455" y="642"/>
              </a:cxn>
              <a:cxn ang="0">
                <a:pos x="526" y="719"/>
              </a:cxn>
              <a:cxn ang="0">
                <a:pos x="568" y="785"/>
              </a:cxn>
              <a:cxn ang="0">
                <a:pos x="600" y="837"/>
              </a:cxn>
              <a:cxn ang="0">
                <a:pos x="612" y="1057"/>
              </a:cxn>
              <a:cxn ang="0">
                <a:pos x="632" y="1401"/>
              </a:cxn>
              <a:cxn ang="0">
                <a:pos x="616" y="1589"/>
              </a:cxn>
              <a:cxn ang="0">
                <a:pos x="636" y="1645"/>
              </a:cxn>
              <a:cxn ang="0">
                <a:pos x="852" y="1585"/>
              </a:cxn>
              <a:cxn ang="0">
                <a:pos x="1204" y="1453"/>
              </a:cxn>
              <a:cxn ang="0">
                <a:pos x="1304" y="1413"/>
              </a:cxn>
              <a:cxn ang="0">
                <a:pos x="1412" y="1369"/>
              </a:cxn>
              <a:cxn ang="0">
                <a:pos x="1468" y="1345"/>
              </a:cxn>
              <a:cxn ang="0">
                <a:pos x="1524" y="1317"/>
              </a:cxn>
              <a:cxn ang="0">
                <a:pos x="1586" y="1309"/>
              </a:cxn>
              <a:cxn ang="0">
                <a:pos x="1600" y="1288"/>
              </a:cxn>
              <a:cxn ang="0">
                <a:pos x="1636" y="1169"/>
              </a:cxn>
              <a:cxn ang="0">
                <a:pos x="1664" y="986"/>
              </a:cxn>
              <a:cxn ang="0">
                <a:pos x="1657" y="810"/>
              </a:cxn>
              <a:cxn ang="0">
                <a:pos x="1544" y="677"/>
              </a:cxn>
              <a:cxn ang="0">
                <a:pos x="1467" y="600"/>
              </a:cxn>
              <a:cxn ang="0">
                <a:pos x="1376" y="501"/>
              </a:cxn>
              <a:cxn ang="0">
                <a:pos x="1333" y="459"/>
              </a:cxn>
              <a:cxn ang="0">
                <a:pos x="1291" y="431"/>
              </a:cxn>
              <a:cxn ang="0">
                <a:pos x="1228" y="382"/>
              </a:cxn>
              <a:cxn ang="0">
                <a:pos x="1158" y="333"/>
              </a:cxn>
              <a:cxn ang="0">
                <a:pos x="989" y="255"/>
              </a:cxn>
              <a:cxn ang="0">
                <a:pos x="947" y="241"/>
              </a:cxn>
              <a:cxn ang="0">
                <a:pos x="800" y="150"/>
              </a:cxn>
              <a:cxn ang="0">
                <a:pos x="617" y="108"/>
              </a:cxn>
              <a:cxn ang="0">
                <a:pos x="533" y="73"/>
              </a:cxn>
              <a:cxn ang="0">
                <a:pos x="448" y="17"/>
              </a:cxn>
              <a:cxn ang="0">
                <a:pos x="404" y="1"/>
              </a:cxn>
              <a:cxn ang="0">
                <a:pos x="180" y="61"/>
              </a:cxn>
              <a:cxn ang="0">
                <a:pos x="116" y="77"/>
              </a:cxn>
              <a:cxn ang="0">
                <a:pos x="72" y="85"/>
              </a:cxn>
              <a:cxn ang="0">
                <a:pos x="40" y="93"/>
              </a:cxn>
              <a:cxn ang="0">
                <a:pos x="0" y="101"/>
              </a:cxn>
            </a:cxnLst>
            <a:rect l="0" t="0" r="r" b="b"/>
            <a:pathLst>
              <a:path w="1664" h="1646">
                <a:moveTo>
                  <a:pt x="0" y="101"/>
                </a:moveTo>
                <a:cubicBezTo>
                  <a:pt x="9" y="128"/>
                  <a:pt x="35" y="146"/>
                  <a:pt x="48" y="171"/>
                </a:cubicBezTo>
                <a:cubicBezTo>
                  <a:pt x="56" y="186"/>
                  <a:pt x="54" y="205"/>
                  <a:pt x="62" y="220"/>
                </a:cubicBezTo>
                <a:cubicBezTo>
                  <a:pt x="70" y="235"/>
                  <a:pt x="91" y="246"/>
                  <a:pt x="104" y="255"/>
                </a:cubicBezTo>
                <a:cubicBezTo>
                  <a:pt x="122" y="283"/>
                  <a:pt x="146" y="287"/>
                  <a:pt x="167" y="312"/>
                </a:cubicBezTo>
                <a:cubicBezTo>
                  <a:pt x="188" y="337"/>
                  <a:pt x="203" y="363"/>
                  <a:pt x="231" y="382"/>
                </a:cubicBezTo>
                <a:cubicBezTo>
                  <a:pt x="256" y="405"/>
                  <a:pt x="292" y="442"/>
                  <a:pt x="312" y="457"/>
                </a:cubicBezTo>
                <a:cubicBezTo>
                  <a:pt x="330" y="477"/>
                  <a:pt x="321" y="478"/>
                  <a:pt x="340" y="501"/>
                </a:cubicBezTo>
                <a:cubicBezTo>
                  <a:pt x="384" y="545"/>
                  <a:pt x="388" y="549"/>
                  <a:pt x="428" y="597"/>
                </a:cubicBezTo>
                <a:cubicBezTo>
                  <a:pt x="432" y="603"/>
                  <a:pt x="452" y="635"/>
                  <a:pt x="455" y="642"/>
                </a:cubicBezTo>
                <a:cubicBezTo>
                  <a:pt x="469" y="671"/>
                  <a:pt x="500" y="702"/>
                  <a:pt x="526" y="719"/>
                </a:cubicBezTo>
                <a:cubicBezTo>
                  <a:pt x="551" y="756"/>
                  <a:pt x="520" y="737"/>
                  <a:pt x="568" y="785"/>
                </a:cubicBezTo>
                <a:cubicBezTo>
                  <a:pt x="575" y="792"/>
                  <a:pt x="596" y="841"/>
                  <a:pt x="600" y="837"/>
                </a:cubicBezTo>
                <a:cubicBezTo>
                  <a:pt x="635" y="943"/>
                  <a:pt x="632" y="981"/>
                  <a:pt x="612" y="1057"/>
                </a:cubicBezTo>
                <a:cubicBezTo>
                  <a:pt x="614" y="1150"/>
                  <a:pt x="631" y="1312"/>
                  <a:pt x="632" y="1401"/>
                </a:cubicBezTo>
                <a:cubicBezTo>
                  <a:pt x="633" y="1490"/>
                  <a:pt x="615" y="1548"/>
                  <a:pt x="616" y="1589"/>
                </a:cubicBezTo>
                <a:cubicBezTo>
                  <a:pt x="617" y="1630"/>
                  <a:pt x="597" y="1646"/>
                  <a:pt x="636" y="1645"/>
                </a:cubicBezTo>
                <a:cubicBezTo>
                  <a:pt x="675" y="1644"/>
                  <a:pt x="757" y="1617"/>
                  <a:pt x="852" y="1585"/>
                </a:cubicBezTo>
                <a:cubicBezTo>
                  <a:pt x="937" y="1557"/>
                  <a:pt x="1112" y="1458"/>
                  <a:pt x="1204" y="1453"/>
                </a:cubicBezTo>
                <a:cubicBezTo>
                  <a:pt x="1258" y="1445"/>
                  <a:pt x="1252" y="1430"/>
                  <a:pt x="1304" y="1413"/>
                </a:cubicBezTo>
                <a:cubicBezTo>
                  <a:pt x="1331" y="1387"/>
                  <a:pt x="1375" y="1378"/>
                  <a:pt x="1412" y="1369"/>
                </a:cubicBezTo>
                <a:cubicBezTo>
                  <a:pt x="1428" y="1346"/>
                  <a:pt x="1452" y="1337"/>
                  <a:pt x="1468" y="1345"/>
                </a:cubicBezTo>
                <a:cubicBezTo>
                  <a:pt x="1492" y="1317"/>
                  <a:pt x="1499" y="1355"/>
                  <a:pt x="1524" y="1317"/>
                </a:cubicBezTo>
                <a:cubicBezTo>
                  <a:pt x="1532" y="1305"/>
                  <a:pt x="1581" y="1323"/>
                  <a:pt x="1586" y="1309"/>
                </a:cubicBezTo>
                <a:cubicBezTo>
                  <a:pt x="1589" y="1301"/>
                  <a:pt x="1597" y="1296"/>
                  <a:pt x="1600" y="1288"/>
                </a:cubicBezTo>
                <a:cubicBezTo>
                  <a:pt x="1617" y="1250"/>
                  <a:pt x="1621" y="1208"/>
                  <a:pt x="1636" y="1169"/>
                </a:cubicBezTo>
                <a:cubicBezTo>
                  <a:pt x="1646" y="1108"/>
                  <a:pt x="1652" y="1047"/>
                  <a:pt x="1664" y="986"/>
                </a:cubicBezTo>
                <a:cubicBezTo>
                  <a:pt x="1662" y="927"/>
                  <a:pt x="1663" y="868"/>
                  <a:pt x="1657" y="810"/>
                </a:cubicBezTo>
                <a:cubicBezTo>
                  <a:pt x="1651" y="748"/>
                  <a:pt x="1586" y="714"/>
                  <a:pt x="1544" y="677"/>
                </a:cubicBezTo>
                <a:cubicBezTo>
                  <a:pt x="1517" y="653"/>
                  <a:pt x="1497" y="620"/>
                  <a:pt x="1467" y="600"/>
                </a:cubicBezTo>
                <a:cubicBezTo>
                  <a:pt x="1445" y="557"/>
                  <a:pt x="1411" y="536"/>
                  <a:pt x="1376" y="501"/>
                </a:cubicBezTo>
                <a:cubicBezTo>
                  <a:pt x="1362" y="487"/>
                  <a:pt x="1350" y="470"/>
                  <a:pt x="1333" y="459"/>
                </a:cubicBezTo>
                <a:cubicBezTo>
                  <a:pt x="1319" y="450"/>
                  <a:pt x="1303" y="443"/>
                  <a:pt x="1291" y="431"/>
                </a:cubicBezTo>
                <a:cubicBezTo>
                  <a:pt x="1244" y="384"/>
                  <a:pt x="1268" y="395"/>
                  <a:pt x="1228" y="382"/>
                </a:cubicBezTo>
                <a:cubicBezTo>
                  <a:pt x="1204" y="364"/>
                  <a:pt x="1187" y="343"/>
                  <a:pt x="1158" y="333"/>
                </a:cubicBezTo>
                <a:cubicBezTo>
                  <a:pt x="1113" y="288"/>
                  <a:pt x="1048" y="275"/>
                  <a:pt x="989" y="255"/>
                </a:cubicBezTo>
                <a:cubicBezTo>
                  <a:pt x="975" y="250"/>
                  <a:pt x="959" y="249"/>
                  <a:pt x="947" y="241"/>
                </a:cubicBezTo>
                <a:cubicBezTo>
                  <a:pt x="899" y="209"/>
                  <a:pt x="851" y="176"/>
                  <a:pt x="800" y="150"/>
                </a:cubicBezTo>
                <a:cubicBezTo>
                  <a:pt x="745" y="123"/>
                  <a:pt x="676" y="123"/>
                  <a:pt x="617" y="108"/>
                </a:cubicBezTo>
                <a:cubicBezTo>
                  <a:pt x="591" y="91"/>
                  <a:pt x="558" y="89"/>
                  <a:pt x="533" y="73"/>
                </a:cubicBezTo>
                <a:cubicBezTo>
                  <a:pt x="513" y="60"/>
                  <a:pt x="473" y="25"/>
                  <a:pt x="448" y="17"/>
                </a:cubicBezTo>
                <a:cubicBezTo>
                  <a:pt x="398" y="0"/>
                  <a:pt x="424" y="1"/>
                  <a:pt x="404" y="1"/>
                </a:cubicBezTo>
                <a:cubicBezTo>
                  <a:pt x="332" y="21"/>
                  <a:pt x="256" y="42"/>
                  <a:pt x="180" y="61"/>
                </a:cubicBezTo>
                <a:cubicBezTo>
                  <a:pt x="137" y="72"/>
                  <a:pt x="148" y="69"/>
                  <a:pt x="116" y="77"/>
                </a:cubicBezTo>
                <a:cubicBezTo>
                  <a:pt x="103" y="83"/>
                  <a:pt x="72" y="85"/>
                  <a:pt x="72" y="85"/>
                </a:cubicBezTo>
                <a:cubicBezTo>
                  <a:pt x="70" y="92"/>
                  <a:pt x="45" y="88"/>
                  <a:pt x="40" y="93"/>
                </a:cubicBezTo>
                <a:cubicBezTo>
                  <a:pt x="30" y="103"/>
                  <a:pt x="14" y="101"/>
                  <a:pt x="0" y="101"/>
                </a:cubicBezTo>
                <a:close/>
              </a:path>
            </a:pathLst>
          </a:custGeom>
          <a:gradFill rotWithShape="1">
            <a:gsLst>
              <a:gs pos="0">
                <a:srgbClr val="CC3300">
                  <a:alpha val="70000"/>
                </a:srgbClr>
              </a:gs>
              <a:gs pos="100000">
                <a:srgbClr val="CC3300">
                  <a:gamma/>
                  <a:tint val="95294"/>
                  <a:invGamma/>
                  <a:alpha val="3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2428875" y="3913188"/>
            <a:ext cx="1309688" cy="2622550"/>
          </a:xfrm>
          <a:custGeom>
            <a:avLst/>
            <a:gdLst/>
            <a:ahLst/>
            <a:cxnLst>
              <a:cxn ang="0">
                <a:pos x="34" y="416"/>
              </a:cxn>
              <a:cxn ang="0">
                <a:pos x="32" y="370"/>
              </a:cxn>
              <a:cxn ang="0">
                <a:pos x="24" y="314"/>
              </a:cxn>
              <a:cxn ang="0">
                <a:pos x="24" y="232"/>
              </a:cxn>
              <a:cxn ang="0">
                <a:pos x="16" y="42"/>
              </a:cxn>
              <a:cxn ang="0">
                <a:pos x="128" y="16"/>
              </a:cxn>
              <a:cxn ang="0">
                <a:pos x="202" y="2"/>
              </a:cxn>
              <a:cxn ang="0">
                <a:pos x="214" y="20"/>
              </a:cxn>
              <a:cxn ang="0">
                <a:pos x="236" y="52"/>
              </a:cxn>
              <a:cxn ang="0">
                <a:pos x="266" y="94"/>
              </a:cxn>
              <a:cxn ang="0">
                <a:pos x="310" y="140"/>
              </a:cxn>
              <a:cxn ang="0">
                <a:pos x="364" y="214"/>
              </a:cxn>
              <a:cxn ang="0">
                <a:pos x="412" y="260"/>
              </a:cxn>
              <a:cxn ang="0">
                <a:pos x="430" y="278"/>
              </a:cxn>
              <a:cxn ang="0">
                <a:pos x="448" y="284"/>
              </a:cxn>
              <a:cxn ang="0">
                <a:pos x="460" y="302"/>
              </a:cxn>
              <a:cxn ang="0">
                <a:pos x="478" y="314"/>
              </a:cxn>
              <a:cxn ang="0">
                <a:pos x="526" y="374"/>
              </a:cxn>
              <a:cxn ang="0">
                <a:pos x="544" y="392"/>
              </a:cxn>
              <a:cxn ang="0">
                <a:pos x="570" y="434"/>
              </a:cxn>
              <a:cxn ang="0">
                <a:pos x="610" y="464"/>
              </a:cxn>
              <a:cxn ang="0">
                <a:pos x="652" y="518"/>
              </a:cxn>
              <a:cxn ang="0">
                <a:pos x="712" y="590"/>
              </a:cxn>
              <a:cxn ang="0">
                <a:pos x="770" y="694"/>
              </a:cxn>
              <a:cxn ang="0">
                <a:pos x="812" y="790"/>
              </a:cxn>
              <a:cxn ang="0">
                <a:pos x="814" y="830"/>
              </a:cxn>
              <a:cxn ang="0">
                <a:pos x="814" y="1052"/>
              </a:cxn>
              <a:cxn ang="0">
                <a:pos x="816" y="1088"/>
              </a:cxn>
              <a:cxn ang="0">
                <a:pos x="818" y="1198"/>
              </a:cxn>
              <a:cxn ang="0">
                <a:pos x="820" y="1232"/>
              </a:cxn>
              <a:cxn ang="0">
                <a:pos x="822" y="1354"/>
              </a:cxn>
              <a:cxn ang="0">
                <a:pos x="814" y="1478"/>
              </a:cxn>
              <a:cxn ang="0">
                <a:pos x="814" y="1552"/>
              </a:cxn>
              <a:cxn ang="0">
                <a:pos x="674" y="1602"/>
              </a:cxn>
              <a:cxn ang="0">
                <a:pos x="624" y="1618"/>
              </a:cxn>
              <a:cxn ang="0">
                <a:pos x="586" y="1448"/>
              </a:cxn>
              <a:cxn ang="0">
                <a:pos x="570" y="1396"/>
              </a:cxn>
              <a:cxn ang="0">
                <a:pos x="556" y="1342"/>
              </a:cxn>
              <a:cxn ang="0">
                <a:pos x="548" y="1290"/>
              </a:cxn>
              <a:cxn ang="0">
                <a:pos x="532" y="1264"/>
              </a:cxn>
              <a:cxn ang="0">
                <a:pos x="524" y="1234"/>
              </a:cxn>
              <a:cxn ang="0">
                <a:pos x="480" y="1136"/>
              </a:cxn>
              <a:cxn ang="0">
                <a:pos x="444" y="1082"/>
              </a:cxn>
              <a:cxn ang="0">
                <a:pos x="412" y="1004"/>
              </a:cxn>
              <a:cxn ang="0">
                <a:pos x="384" y="904"/>
              </a:cxn>
              <a:cxn ang="0">
                <a:pos x="354" y="852"/>
              </a:cxn>
              <a:cxn ang="0">
                <a:pos x="314" y="752"/>
              </a:cxn>
              <a:cxn ang="0">
                <a:pos x="282" y="710"/>
              </a:cxn>
              <a:cxn ang="0">
                <a:pos x="250" y="680"/>
              </a:cxn>
              <a:cxn ang="0">
                <a:pos x="228" y="658"/>
              </a:cxn>
              <a:cxn ang="0">
                <a:pos x="208" y="644"/>
              </a:cxn>
              <a:cxn ang="0">
                <a:pos x="186" y="606"/>
              </a:cxn>
              <a:cxn ang="0">
                <a:pos x="172" y="590"/>
              </a:cxn>
              <a:cxn ang="0">
                <a:pos x="138" y="554"/>
              </a:cxn>
              <a:cxn ang="0">
                <a:pos x="106" y="524"/>
              </a:cxn>
              <a:cxn ang="0">
                <a:pos x="88" y="488"/>
              </a:cxn>
              <a:cxn ang="0">
                <a:pos x="52" y="452"/>
              </a:cxn>
              <a:cxn ang="0">
                <a:pos x="34" y="416"/>
              </a:cxn>
            </a:cxnLst>
            <a:rect l="0" t="0" r="r" b="b"/>
            <a:pathLst>
              <a:path w="825" h="1652">
                <a:moveTo>
                  <a:pt x="34" y="416"/>
                </a:moveTo>
                <a:cubicBezTo>
                  <a:pt x="33" y="402"/>
                  <a:pt x="34" y="387"/>
                  <a:pt x="32" y="370"/>
                </a:cubicBezTo>
                <a:cubicBezTo>
                  <a:pt x="30" y="353"/>
                  <a:pt x="25" y="337"/>
                  <a:pt x="24" y="314"/>
                </a:cubicBezTo>
                <a:cubicBezTo>
                  <a:pt x="30" y="278"/>
                  <a:pt x="17" y="262"/>
                  <a:pt x="24" y="232"/>
                </a:cubicBezTo>
                <a:cubicBezTo>
                  <a:pt x="24" y="232"/>
                  <a:pt x="0" y="51"/>
                  <a:pt x="16" y="42"/>
                </a:cubicBezTo>
                <a:cubicBezTo>
                  <a:pt x="52" y="21"/>
                  <a:pt x="86" y="18"/>
                  <a:pt x="128" y="16"/>
                </a:cubicBezTo>
                <a:cubicBezTo>
                  <a:pt x="180" y="0"/>
                  <a:pt x="178" y="10"/>
                  <a:pt x="202" y="2"/>
                </a:cubicBezTo>
                <a:cubicBezTo>
                  <a:pt x="206" y="8"/>
                  <a:pt x="212" y="13"/>
                  <a:pt x="214" y="20"/>
                </a:cubicBezTo>
                <a:cubicBezTo>
                  <a:pt x="218" y="34"/>
                  <a:pt x="230" y="39"/>
                  <a:pt x="236" y="52"/>
                </a:cubicBezTo>
                <a:cubicBezTo>
                  <a:pt x="241" y="63"/>
                  <a:pt x="256" y="87"/>
                  <a:pt x="266" y="94"/>
                </a:cubicBezTo>
                <a:cubicBezTo>
                  <a:pt x="274" y="118"/>
                  <a:pt x="289" y="126"/>
                  <a:pt x="310" y="140"/>
                </a:cubicBezTo>
                <a:cubicBezTo>
                  <a:pt x="323" y="161"/>
                  <a:pt x="347" y="194"/>
                  <a:pt x="364" y="214"/>
                </a:cubicBezTo>
                <a:cubicBezTo>
                  <a:pt x="381" y="234"/>
                  <a:pt x="401" y="249"/>
                  <a:pt x="412" y="260"/>
                </a:cubicBezTo>
                <a:cubicBezTo>
                  <a:pt x="418" y="266"/>
                  <a:pt x="423" y="273"/>
                  <a:pt x="430" y="278"/>
                </a:cubicBezTo>
                <a:cubicBezTo>
                  <a:pt x="435" y="282"/>
                  <a:pt x="443" y="280"/>
                  <a:pt x="448" y="284"/>
                </a:cubicBezTo>
                <a:cubicBezTo>
                  <a:pt x="454" y="289"/>
                  <a:pt x="455" y="297"/>
                  <a:pt x="460" y="302"/>
                </a:cubicBezTo>
                <a:cubicBezTo>
                  <a:pt x="465" y="307"/>
                  <a:pt x="472" y="310"/>
                  <a:pt x="478" y="314"/>
                </a:cubicBezTo>
                <a:cubicBezTo>
                  <a:pt x="498" y="353"/>
                  <a:pt x="484" y="332"/>
                  <a:pt x="526" y="374"/>
                </a:cubicBezTo>
                <a:cubicBezTo>
                  <a:pt x="532" y="380"/>
                  <a:pt x="544" y="392"/>
                  <a:pt x="544" y="392"/>
                </a:cubicBezTo>
                <a:cubicBezTo>
                  <a:pt x="551" y="402"/>
                  <a:pt x="559" y="422"/>
                  <a:pt x="570" y="434"/>
                </a:cubicBezTo>
                <a:cubicBezTo>
                  <a:pt x="581" y="446"/>
                  <a:pt x="596" y="450"/>
                  <a:pt x="610" y="464"/>
                </a:cubicBezTo>
                <a:cubicBezTo>
                  <a:pt x="626" y="480"/>
                  <a:pt x="636" y="502"/>
                  <a:pt x="652" y="518"/>
                </a:cubicBezTo>
                <a:cubicBezTo>
                  <a:pt x="669" y="535"/>
                  <a:pt x="704" y="565"/>
                  <a:pt x="712" y="590"/>
                </a:cubicBezTo>
                <a:cubicBezTo>
                  <a:pt x="724" y="626"/>
                  <a:pt x="750" y="672"/>
                  <a:pt x="770" y="694"/>
                </a:cubicBezTo>
                <a:cubicBezTo>
                  <a:pt x="795" y="732"/>
                  <a:pt x="798" y="747"/>
                  <a:pt x="812" y="790"/>
                </a:cubicBezTo>
                <a:cubicBezTo>
                  <a:pt x="816" y="802"/>
                  <a:pt x="814" y="830"/>
                  <a:pt x="814" y="830"/>
                </a:cubicBezTo>
                <a:cubicBezTo>
                  <a:pt x="821" y="925"/>
                  <a:pt x="825" y="943"/>
                  <a:pt x="814" y="1052"/>
                </a:cubicBezTo>
                <a:cubicBezTo>
                  <a:pt x="813" y="1065"/>
                  <a:pt x="816" y="1088"/>
                  <a:pt x="816" y="1088"/>
                </a:cubicBezTo>
                <a:cubicBezTo>
                  <a:pt x="818" y="1124"/>
                  <a:pt x="814" y="1162"/>
                  <a:pt x="818" y="1198"/>
                </a:cubicBezTo>
                <a:cubicBezTo>
                  <a:pt x="820" y="1211"/>
                  <a:pt x="820" y="1232"/>
                  <a:pt x="820" y="1232"/>
                </a:cubicBezTo>
                <a:cubicBezTo>
                  <a:pt x="822" y="1259"/>
                  <a:pt x="823" y="1313"/>
                  <a:pt x="822" y="1354"/>
                </a:cubicBezTo>
                <a:cubicBezTo>
                  <a:pt x="821" y="1395"/>
                  <a:pt x="815" y="1445"/>
                  <a:pt x="814" y="1478"/>
                </a:cubicBezTo>
                <a:cubicBezTo>
                  <a:pt x="813" y="1498"/>
                  <a:pt x="821" y="1533"/>
                  <a:pt x="814" y="1552"/>
                </a:cubicBezTo>
                <a:cubicBezTo>
                  <a:pt x="805" y="1576"/>
                  <a:pt x="696" y="1599"/>
                  <a:pt x="674" y="1602"/>
                </a:cubicBezTo>
                <a:cubicBezTo>
                  <a:pt x="645" y="1612"/>
                  <a:pt x="635" y="1652"/>
                  <a:pt x="624" y="1618"/>
                </a:cubicBezTo>
                <a:cubicBezTo>
                  <a:pt x="621" y="1561"/>
                  <a:pt x="598" y="1514"/>
                  <a:pt x="586" y="1448"/>
                </a:cubicBezTo>
                <a:cubicBezTo>
                  <a:pt x="580" y="1413"/>
                  <a:pt x="575" y="1414"/>
                  <a:pt x="570" y="1396"/>
                </a:cubicBezTo>
                <a:cubicBezTo>
                  <a:pt x="565" y="1378"/>
                  <a:pt x="560" y="1360"/>
                  <a:pt x="556" y="1342"/>
                </a:cubicBezTo>
                <a:cubicBezTo>
                  <a:pt x="552" y="1324"/>
                  <a:pt x="552" y="1303"/>
                  <a:pt x="548" y="1290"/>
                </a:cubicBezTo>
                <a:cubicBezTo>
                  <a:pt x="538" y="1263"/>
                  <a:pt x="536" y="1273"/>
                  <a:pt x="532" y="1264"/>
                </a:cubicBezTo>
                <a:cubicBezTo>
                  <a:pt x="528" y="1255"/>
                  <a:pt x="533" y="1255"/>
                  <a:pt x="524" y="1234"/>
                </a:cubicBezTo>
                <a:cubicBezTo>
                  <a:pt x="513" y="1202"/>
                  <a:pt x="510" y="1174"/>
                  <a:pt x="480" y="1136"/>
                </a:cubicBezTo>
                <a:cubicBezTo>
                  <a:pt x="476" y="1130"/>
                  <a:pt x="444" y="1082"/>
                  <a:pt x="444" y="1082"/>
                </a:cubicBezTo>
                <a:cubicBezTo>
                  <a:pt x="432" y="1033"/>
                  <a:pt x="422" y="1026"/>
                  <a:pt x="412" y="1004"/>
                </a:cubicBezTo>
                <a:cubicBezTo>
                  <a:pt x="406" y="975"/>
                  <a:pt x="402" y="931"/>
                  <a:pt x="384" y="904"/>
                </a:cubicBezTo>
                <a:cubicBezTo>
                  <a:pt x="374" y="878"/>
                  <a:pt x="366" y="877"/>
                  <a:pt x="354" y="852"/>
                </a:cubicBezTo>
                <a:cubicBezTo>
                  <a:pt x="342" y="827"/>
                  <a:pt x="326" y="776"/>
                  <a:pt x="314" y="752"/>
                </a:cubicBezTo>
                <a:cubicBezTo>
                  <a:pt x="296" y="721"/>
                  <a:pt x="293" y="722"/>
                  <a:pt x="282" y="710"/>
                </a:cubicBezTo>
                <a:cubicBezTo>
                  <a:pt x="271" y="698"/>
                  <a:pt x="259" y="689"/>
                  <a:pt x="250" y="680"/>
                </a:cubicBezTo>
                <a:cubicBezTo>
                  <a:pt x="237" y="658"/>
                  <a:pt x="235" y="664"/>
                  <a:pt x="228" y="658"/>
                </a:cubicBezTo>
                <a:cubicBezTo>
                  <a:pt x="221" y="652"/>
                  <a:pt x="215" y="653"/>
                  <a:pt x="208" y="644"/>
                </a:cubicBezTo>
                <a:cubicBezTo>
                  <a:pt x="198" y="631"/>
                  <a:pt x="192" y="615"/>
                  <a:pt x="186" y="606"/>
                </a:cubicBezTo>
                <a:cubicBezTo>
                  <a:pt x="180" y="597"/>
                  <a:pt x="180" y="599"/>
                  <a:pt x="172" y="590"/>
                </a:cubicBezTo>
                <a:cubicBezTo>
                  <a:pt x="162" y="576"/>
                  <a:pt x="151" y="565"/>
                  <a:pt x="138" y="554"/>
                </a:cubicBezTo>
                <a:cubicBezTo>
                  <a:pt x="127" y="545"/>
                  <a:pt x="106" y="524"/>
                  <a:pt x="106" y="524"/>
                </a:cubicBezTo>
                <a:cubicBezTo>
                  <a:pt x="99" y="513"/>
                  <a:pt x="96" y="499"/>
                  <a:pt x="88" y="488"/>
                </a:cubicBezTo>
                <a:cubicBezTo>
                  <a:pt x="78" y="475"/>
                  <a:pt x="61" y="466"/>
                  <a:pt x="52" y="452"/>
                </a:cubicBezTo>
                <a:cubicBezTo>
                  <a:pt x="27" y="414"/>
                  <a:pt x="14" y="416"/>
                  <a:pt x="34" y="416"/>
                </a:cubicBezTo>
                <a:close/>
              </a:path>
            </a:pathLst>
          </a:custGeom>
          <a:gradFill rotWithShape="1">
            <a:gsLst>
              <a:gs pos="0">
                <a:srgbClr val="003399">
                  <a:alpha val="55000"/>
                </a:srgbClr>
              </a:gs>
              <a:gs pos="100000">
                <a:srgbClr val="003399">
                  <a:gamma/>
                  <a:shade val="72941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408363" y="3714750"/>
            <a:ext cx="2125662" cy="2066925"/>
          </a:xfrm>
          <a:custGeom>
            <a:avLst/>
            <a:gdLst/>
            <a:ahLst/>
            <a:cxnLst>
              <a:cxn ang="0">
                <a:pos x="60" y="0"/>
              </a:cxn>
              <a:cxn ang="0">
                <a:pos x="189" y="39"/>
              </a:cxn>
              <a:cxn ang="0">
                <a:pos x="330" y="93"/>
              </a:cxn>
              <a:cxn ang="0">
                <a:pos x="375" y="120"/>
              </a:cxn>
              <a:cxn ang="0">
                <a:pos x="465" y="153"/>
              </a:cxn>
              <a:cxn ang="0">
                <a:pos x="537" y="183"/>
              </a:cxn>
              <a:cxn ang="0">
                <a:pos x="606" y="216"/>
              </a:cxn>
              <a:cxn ang="0">
                <a:pos x="660" y="237"/>
              </a:cxn>
              <a:cxn ang="0">
                <a:pos x="705" y="285"/>
              </a:cxn>
              <a:cxn ang="0">
                <a:pos x="783" y="306"/>
              </a:cxn>
              <a:cxn ang="0">
                <a:pos x="831" y="327"/>
              </a:cxn>
              <a:cxn ang="0">
                <a:pos x="933" y="417"/>
              </a:cxn>
              <a:cxn ang="0">
                <a:pos x="1011" y="483"/>
              </a:cxn>
              <a:cxn ang="0">
                <a:pos x="1092" y="531"/>
              </a:cxn>
              <a:cxn ang="0">
                <a:pos x="1143" y="579"/>
              </a:cxn>
              <a:cxn ang="0">
                <a:pos x="1179" y="603"/>
              </a:cxn>
              <a:cxn ang="0">
                <a:pos x="1219" y="637"/>
              </a:cxn>
              <a:cxn ang="0">
                <a:pos x="1278" y="696"/>
              </a:cxn>
              <a:cxn ang="0">
                <a:pos x="1314" y="759"/>
              </a:cxn>
              <a:cxn ang="0">
                <a:pos x="1323" y="859"/>
              </a:cxn>
              <a:cxn ang="0">
                <a:pos x="1323" y="903"/>
              </a:cxn>
              <a:cxn ang="0">
                <a:pos x="1290" y="1086"/>
              </a:cxn>
              <a:cxn ang="0">
                <a:pos x="1266" y="1206"/>
              </a:cxn>
              <a:cxn ang="0">
                <a:pos x="1212" y="1302"/>
              </a:cxn>
              <a:cxn ang="0">
                <a:pos x="1233" y="1062"/>
              </a:cxn>
              <a:cxn ang="0">
                <a:pos x="1254" y="1017"/>
              </a:cxn>
              <a:cxn ang="0">
                <a:pos x="1218" y="777"/>
              </a:cxn>
              <a:cxn ang="0">
                <a:pos x="1179" y="741"/>
              </a:cxn>
              <a:cxn ang="0">
                <a:pos x="1125" y="681"/>
              </a:cxn>
              <a:cxn ang="0">
                <a:pos x="1083" y="639"/>
              </a:cxn>
              <a:cxn ang="0">
                <a:pos x="1029" y="588"/>
              </a:cxn>
              <a:cxn ang="0">
                <a:pos x="959" y="509"/>
              </a:cxn>
              <a:cxn ang="0">
                <a:pos x="917" y="471"/>
              </a:cxn>
              <a:cxn ang="0">
                <a:pos x="831" y="408"/>
              </a:cxn>
              <a:cxn ang="0">
                <a:pos x="723" y="339"/>
              </a:cxn>
              <a:cxn ang="0">
                <a:pos x="565" y="269"/>
              </a:cxn>
              <a:cxn ang="0">
                <a:pos x="486" y="222"/>
              </a:cxn>
              <a:cxn ang="0">
                <a:pos x="387" y="161"/>
              </a:cxn>
              <a:cxn ang="0">
                <a:pos x="246" y="138"/>
              </a:cxn>
              <a:cxn ang="0">
                <a:pos x="141" y="95"/>
              </a:cxn>
              <a:cxn ang="0">
                <a:pos x="15" y="21"/>
              </a:cxn>
            </a:cxnLst>
            <a:rect l="0" t="0" r="r" b="b"/>
            <a:pathLst>
              <a:path w="1339" h="1302">
                <a:moveTo>
                  <a:pt x="0" y="18"/>
                </a:moveTo>
                <a:cubicBezTo>
                  <a:pt x="40" y="14"/>
                  <a:pt x="31" y="10"/>
                  <a:pt x="60" y="0"/>
                </a:cubicBezTo>
                <a:cubicBezTo>
                  <a:pt x="75" y="5"/>
                  <a:pt x="76" y="21"/>
                  <a:pt x="93" y="24"/>
                </a:cubicBezTo>
                <a:cubicBezTo>
                  <a:pt x="126" y="29"/>
                  <a:pt x="156" y="36"/>
                  <a:pt x="189" y="39"/>
                </a:cubicBezTo>
                <a:cubicBezTo>
                  <a:pt x="211" y="72"/>
                  <a:pt x="249" y="67"/>
                  <a:pt x="285" y="69"/>
                </a:cubicBezTo>
                <a:cubicBezTo>
                  <a:pt x="305" y="73"/>
                  <a:pt x="313" y="84"/>
                  <a:pt x="330" y="93"/>
                </a:cubicBezTo>
                <a:cubicBezTo>
                  <a:pt x="341" y="99"/>
                  <a:pt x="354" y="98"/>
                  <a:pt x="366" y="102"/>
                </a:cubicBezTo>
                <a:cubicBezTo>
                  <a:pt x="370" y="108"/>
                  <a:pt x="369" y="117"/>
                  <a:pt x="375" y="120"/>
                </a:cubicBezTo>
                <a:cubicBezTo>
                  <a:pt x="391" y="127"/>
                  <a:pt x="409" y="124"/>
                  <a:pt x="426" y="126"/>
                </a:cubicBezTo>
                <a:cubicBezTo>
                  <a:pt x="442" y="131"/>
                  <a:pt x="450" y="147"/>
                  <a:pt x="465" y="153"/>
                </a:cubicBezTo>
                <a:cubicBezTo>
                  <a:pt x="479" y="158"/>
                  <a:pt x="493" y="160"/>
                  <a:pt x="507" y="165"/>
                </a:cubicBezTo>
                <a:cubicBezTo>
                  <a:pt x="520" y="169"/>
                  <a:pt x="525" y="179"/>
                  <a:pt x="537" y="183"/>
                </a:cubicBezTo>
                <a:cubicBezTo>
                  <a:pt x="551" y="197"/>
                  <a:pt x="557" y="195"/>
                  <a:pt x="579" y="198"/>
                </a:cubicBezTo>
                <a:cubicBezTo>
                  <a:pt x="591" y="202"/>
                  <a:pt x="595" y="211"/>
                  <a:pt x="606" y="216"/>
                </a:cubicBezTo>
                <a:cubicBezTo>
                  <a:pt x="615" y="220"/>
                  <a:pt x="624" y="222"/>
                  <a:pt x="633" y="225"/>
                </a:cubicBezTo>
                <a:cubicBezTo>
                  <a:pt x="642" y="228"/>
                  <a:pt x="660" y="237"/>
                  <a:pt x="660" y="237"/>
                </a:cubicBezTo>
                <a:cubicBezTo>
                  <a:pt x="670" y="253"/>
                  <a:pt x="681" y="267"/>
                  <a:pt x="699" y="273"/>
                </a:cubicBezTo>
                <a:cubicBezTo>
                  <a:pt x="701" y="277"/>
                  <a:pt x="701" y="283"/>
                  <a:pt x="705" y="285"/>
                </a:cubicBezTo>
                <a:cubicBezTo>
                  <a:pt x="711" y="288"/>
                  <a:pt x="719" y="287"/>
                  <a:pt x="726" y="288"/>
                </a:cubicBezTo>
                <a:cubicBezTo>
                  <a:pt x="750" y="293"/>
                  <a:pt x="750" y="302"/>
                  <a:pt x="783" y="306"/>
                </a:cubicBezTo>
                <a:cubicBezTo>
                  <a:pt x="801" y="311"/>
                  <a:pt x="791" y="308"/>
                  <a:pt x="813" y="315"/>
                </a:cubicBezTo>
                <a:cubicBezTo>
                  <a:pt x="820" y="317"/>
                  <a:pt x="831" y="327"/>
                  <a:pt x="831" y="327"/>
                </a:cubicBezTo>
                <a:cubicBezTo>
                  <a:pt x="837" y="335"/>
                  <a:pt x="858" y="375"/>
                  <a:pt x="864" y="381"/>
                </a:cubicBezTo>
                <a:cubicBezTo>
                  <a:pt x="880" y="397"/>
                  <a:pt x="913" y="410"/>
                  <a:pt x="933" y="417"/>
                </a:cubicBezTo>
                <a:cubicBezTo>
                  <a:pt x="951" y="423"/>
                  <a:pt x="963" y="446"/>
                  <a:pt x="978" y="456"/>
                </a:cubicBezTo>
                <a:cubicBezTo>
                  <a:pt x="986" y="469"/>
                  <a:pt x="999" y="475"/>
                  <a:pt x="1011" y="483"/>
                </a:cubicBezTo>
                <a:cubicBezTo>
                  <a:pt x="1019" y="488"/>
                  <a:pt x="1038" y="492"/>
                  <a:pt x="1038" y="492"/>
                </a:cubicBezTo>
                <a:cubicBezTo>
                  <a:pt x="1052" y="506"/>
                  <a:pt x="1075" y="519"/>
                  <a:pt x="1092" y="531"/>
                </a:cubicBezTo>
                <a:cubicBezTo>
                  <a:pt x="1106" y="552"/>
                  <a:pt x="1102" y="554"/>
                  <a:pt x="1125" y="567"/>
                </a:cubicBezTo>
                <a:cubicBezTo>
                  <a:pt x="1131" y="571"/>
                  <a:pt x="1136" y="577"/>
                  <a:pt x="1143" y="579"/>
                </a:cubicBezTo>
                <a:cubicBezTo>
                  <a:pt x="1146" y="580"/>
                  <a:pt x="1160" y="583"/>
                  <a:pt x="1164" y="585"/>
                </a:cubicBezTo>
                <a:cubicBezTo>
                  <a:pt x="1170" y="589"/>
                  <a:pt x="1179" y="603"/>
                  <a:pt x="1179" y="603"/>
                </a:cubicBezTo>
                <a:cubicBezTo>
                  <a:pt x="1189" y="618"/>
                  <a:pt x="1185" y="604"/>
                  <a:pt x="1206" y="618"/>
                </a:cubicBezTo>
                <a:cubicBezTo>
                  <a:pt x="1212" y="622"/>
                  <a:pt x="1219" y="637"/>
                  <a:pt x="1219" y="637"/>
                </a:cubicBezTo>
                <a:cubicBezTo>
                  <a:pt x="1224" y="644"/>
                  <a:pt x="1246" y="672"/>
                  <a:pt x="1249" y="675"/>
                </a:cubicBezTo>
                <a:cubicBezTo>
                  <a:pt x="1259" y="683"/>
                  <a:pt x="1269" y="685"/>
                  <a:pt x="1278" y="696"/>
                </a:cubicBezTo>
                <a:cubicBezTo>
                  <a:pt x="1292" y="713"/>
                  <a:pt x="1289" y="712"/>
                  <a:pt x="1296" y="732"/>
                </a:cubicBezTo>
                <a:cubicBezTo>
                  <a:pt x="1299" y="742"/>
                  <a:pt x="1311" y="749"/>
                  <a:pt x="1314" y="759"/>
                </a:cubicBezTo>
                <a:cubicBezTo>
                  <a:pt x="1320" y="778"/>
                  <a:pt x="1325" y="799"/>
                  <a:pt x="1329" y="819"/>
                </a:cubicBezTo>
                <a:cubicBezTo>
                  <a:pt x="1327" y="839"/>
                  <a:pt x="1339" y="849"/>
                  <a:pt x="1323" y="859"/>
                </a:cubicBezTo>
                <a:cubicBezTo>
                  <a:pt x="1318" y="873"/>
                  <a:pt x="1311" y="874"/>
                  <a:pt x="1317" y="885"/>
                </a:cubicBezTo>
                <a:cubicBezTo>
                  <a:pt x="1321" y="891"/>
                  <a:pt x="1323" y="903"/>
                  <a:pt x="1323" y="903"/>
                </a:cubicBezTo>
                <a:cubicBezTo>
                  <a:pt x="1320" y="939"/>
                  <a:pt x="1326" y="1033"/>
                  <a:pt x="1296" y="1053"/>
                </a:cubicBezTo>
                <a:cubicBezTo>
                  <a:pt x="1291" y="1067"/>
                  <a:pt x="1284" y="1070"/>
                  <a:pt x="1290" y="1086"/>
                </a:cubicBezTo>
                <a:cubicBezTo>
                  <a:pt x="1293" y="1095"/>
                  <a:pt x="1302" y="1113"/>
                  <a:pt x="1302" y="1113"/>
                </a:cubicBezTo>
                <a:cubicBezTo>
                  <a:pt x="1299" y="1133"/>
                  <a:pt x="1286" y="1193"/>
                  <a:pt x="1266" y="1206"/>
                </a:cubicBezTo>
                <a:cubicBezTo>
                  <a:pt x="1259" y="1226"/>
                  <a:pt x="1271" y="1233"/>
                  <a:pt x="1281" y="1248"/>
                </a:cubicBezTo>
                <a:cubicBezTo>
                  <a:pt x="1274" y="1290"/>
                  <a:pt x="1241" y="1282"/>
                  <a:pt x="1212" y="1302"/>
                </a:cubicBezTo>
                <a:cubicBezTo>
                  <a:pt x="1220" y="1260"/>
                  <a:pt x="1217" y="1217"/>
                  <a:pt x="1227" y="1176"/>
                </a:cubicBezTo>
                <a:cubicBezTo>
                  <a:pt x="1230" y="1138"/>
                  <a:pt x="1230" y="1100"/>
                  <a:pt x="1233" y="1062"/>
                </a:cubicBezTo>
                <a:cubicBezTo>
                  <a:pt x="1234" y="1053"/>
                  <a:pt x="1245" y="1040"/>
                  <a:pt x="1248" y="1035"/>
                </a:cubicBezTo>
                <a:cubicBezTo>
                  <a:pt x="1252" y="1030"/>
                  <a:pt x="1254" y="1017"/>
                  <a:pt x="1254" y="1017"/>
                </a:cubicBezTo>
                <a:cubicBezTo>
                  <a:pt x="1250" y="990"/>
                  <a:pt x="1247" y="963"/>
                  <a:pt x="1242" y="936"/>
                </a:cubicBezTo>
                <a:cubicBezTo>
                  <a:pt x="1241" y="919"/>
                  <a:pt x="1238" y="790"/>
                  <a:pt x="1218" y="777"/>
                </a:cubicBezTo>
                <a:cubicBezTo>
                  <a:pt x="1213" y="769"/>
                  <a:pt x="1204" y="759"/>
                  <a:pt x="1197" y="753"/>
                </a:cubicBezTo>
                <a:cubicBezTo>
                  <a:pt x="1192" y="748"/>
                  <a:pt x="1179" y="741"/>
                  <a:pt x="1179" y="741"/>
                </a:cubicBezTo>
                <a:cubicBezTo>
                  <a:pt x="1175" y="728"/>
                  <a:pt x="1163" y="713"/>
                  <a:pt x="1152" y="705"/>
                </a:cubicBezTo>
                <a:cubicBezTo>
                  <a:pt x="1145" y="690"/>
                  <a:pt x="1135" y="694"/>
                  <a:pt x="1125" y="681"/>
                </a:cubicBezTo>
                <a:cubicBezTo>
                  <a:pt x="1118" y="673"/>
                  <a:pt x="1116" y="676"/>
                  <a:pt x="1109" y="669"/>
                </a:cubicBezTo>
                <a:cubicBezTo>
                  <a:pt x="1102" y="662"/>
                  <a:pt x="1093" y="651"/>
                  <a:pt x="1083" y="639"/>
                </a:cubicBezTo>
                <a:cubicBezTo>
                  <a:pt x="1073" y="627"/>
                  <a:pt x="1056" y="608"/>
                  <a:pt x="1047" y="600"/>
                </a:cubicBezTo>
                <a:cubicBezTo>
                  <a:pt x="1032" y="577"/>
                  <a:pt x="1052" y="603"/>
                  <a:pt x="1029" y="588"/>
                </a:cubicBezTo>
                <a:cubicBezTo>
                  <a:pt x="1014" y="578"/>
                  <a:pt x="1005" y="559"/>
                  <a:pt x="990" y="549"/>
                </a:cubicBezTo>
                <a:cubicBezTo>
                  <a:pt x="986" y="534"/>
                  <a:pt x="969" y="521"/>
                  <a:pt x="959" y="509"/>
                </a:cubicBezTo>
                <a:cubicBezTo>
                  <a:pt x="952" y="501"/>
                  <a:pt x="939" y="487"/>
                  <a:pt x="939" y="487"/>
                </a:cubicBezTo>
                <a:cubicBezTo>
                  <a:pt x="933" y="481"/>
                  <a:pt x="931" y="480"/>
                  <a:pt x="917" y="471"/>
                </a:cubicBezTo>
                <a:cubicBezTo>
                  <a:pt x="903" y="462"/>
                  <a:pt x="866" y="442"/>
                  <a:pt x="852" y="432"/>
                </a:cubicBezTo>
                <a:cubicBezTo>
                  <a:pt x="838" y="411"/>
                  <a:pt x="846" y="418"/>
                  <a:pt x="831" y="408"/>
                </a:cubicBezTo>
                <a:cubicBezTo>
                  <a:pt x="821" y="398"/>
                  <a:pt x="813" y="391"/>
                  <a:pt x="795" y="379"/>
                </a:cubicBezTo>
                <a:cubicBezTo>
                  <a:pt x="777" y="367"/>
                  <a:pt x="745" y="350"/>
                  <a:pt x="723" y="339"/>
                </a:cubicBezTo>
                <a:cubicBezTo>
                  <a:pt x="703" y="324"/>
                  <a:pt x="681" y="323"/>
                  <a:pt x="660" y="312"/>
                </a:cubicBezTo>
                <a:cubicBezTo>
                  <a:pt x="626" y="293"/>
                  <a:pt x="601" y="284"/>
                  <a:pt x="565" y="269"/>
                </a:cubicBezTo>
                <a:cubicBezTo>
                  <a:pt x="554" y="264"/>
                  <a:pt x="534" y="250"/>
                  <a:pt x="522" y="246"/>
                </a:cubicBezTo>
                <a:cubicBezTo>
                  <a:pt x="511" y="235"/>
                  <a:pt x="500" y="227"/>
                  <a:pt x="486" y="222"/>
                </a:cubicBezTo>
                <a:cubicBezTo>
                  <a:pt x="472" y="208"/>
                  <a:pt x="457" y="201"/>
                  <a:pt x="441" y="192"/>
                </a:cubicBezTo>
                <a:cubicBezTo>
                  <a:pt x="425" y="181"/>
                  <a:pt x="405" y="169"/>
                  <a:pt x="387" y="161"/>
                </a:cubicBezTo>
                <a:cubicBezTo>
                  <a:pt x="369" y="153"/>
                  <a:pt x="358" y="151"/>
                  <a:pt x="335" y="147"/>
                </a:cubicBezTo>
                <a:cubicBezTo>
                  <a:pt x="311" y="146"/>
                  <a:pt x="270" y="139"/>
                  <a:pt x="246" y="138"/>
                </a:cubicBezTo>
                <a:cubicBezTo>
                  <a:pt x="223" y="133"/>
                  <a:pt x="203" y="125"/>
                  <a:pt x="183" y="114"/>
                </a:cubicBezTo>
                <a:cubicBezTo>
                  <a:pt x="173" y="108"/>
                  <a:pt x="153" y="99"/>
                  <a:pt x="141" y="95"/>
                </a:cubicBezTo>
                <a:cubicBezTo>
                  <a:pt x="118" y="87"/>
                  <a:pt x="110" y="79"/>
                  <a:pt x="89" y="65"/>
                </a:cubicBezTo>
                <a:cubicBezTo>
                  <a:pt x="70" y="52"/>
                  <a:pt x="39" y="21"/>
                  <a:pt x="15" y="21"/>
                </a:cubicBezTo>
              </a:path>
            </a:pathLst>
          </a:custGeom>
          <a:gradFill rotWithShape="1">
            <a:gsLst>
              <a:gs pos="0">
                <a:srgbClr val="33CC33">
                  <a:alpha val="61000"/>
                </a:srgbClr>
              </a:gs>
              <a:gs pos="100000">
                <a:srgbClr val="33CC33">
                  <a:gamma/>
                  <a:shade val="76078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 animBg="1"/>
      <p:bldP spid="33798" grpId="0" animBg="1"/>
      <p:bldP spid="337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699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The Heart – </a:t>
            </a:r>
            <a:br>
              <a:rPr lang="en-US" sz="4000" dirty="0"/>
            </a:br>
            <a:r>
              <a:rPr lang="en-US" sz="4000" dirty="0"/>
              <a:t>Cardiac Muscle Features</a:t>
            </a:r>
          </a:p>
        </p:txBody>
      </p:sp>
      <p:sp>
        <p:nvSpPr>
          <p:cNvPr id="34825" name="Rectangle 9"/>
          <p:cNvSpPr>
            <a:spLocks noGrp="1" noChangeArrowheads="1"/>
          </p:cNvSpPr>
          <p:nvPr>
            <p:ph idx="1"/>
          </p:nvPr>
        </p:nvSpPr>
        <p:spPr>
          <a:xfrm>
            <a:off x="4906963" y="1533525"/>
            <a:ext cx="4237037" cy="2012950"/>
          </a:xfrm>
        </p:spPr>
        <p:txBody>
          <a:bodyPr/>
          <a:lstStyle/>
          <a:p>
            <a:r>
              <a:rPr lang="en-US" sz="2800" dirty="0"/>
              <a:t>Cardiac Muscle Cells</a:t>
            </a:r>
          </a:p>
          <a:p>
            <a:pPr lvl="1"/>
            <a:r>
              <a:rPr lang="en-US" sz="2000" dirty="0"/>
              <a:t>Shorter than skeletal muscle fibers &amp; are branching</a:t>
            </a:r>
          </a:p>
          <a:p>
            <a:pPr lvl="1"/>
            <a:r>
              <a:rPr lang="en-US" sz="2000" dirty="0"/>
              <a:t>Have single nucleus</a:t>
            </a:r>
          </a:p>
          <a:p>
            <a:pPr lvl="1"/>
            <a:r>
              <a:rPr lang="en-US" sz="2000" dirty="0"/>
              <a:t>Have striations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/>
          <a:srcRect l="1530" t="1067" r="1312" b="39635"/>
          <a:stretch>
            <a:fillRect/>
          </a:stretch>
        </p:blipFill>
        <p:spPr bwMode="auto">
          <a:xfrm>
            <a:off x="360363" y="1949450"/>
            <a:ext cx="49387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 t="635" b="7982"/>
          <a:stretch>
            <a:fillRect/>
          </a:stretch>
        </p:blipFill>
        <p:spPr bwMode="auto">
          <a:xfrm>
            <a:off x="4622800" y="3446463"/>
            <a:ext cx="4316413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2" name="Line 6"/>
          <p:cNvSpPr>
            <a:spLocks noChangeShapeType="1"/>
          </p:cNvSpPr>
          <p:nvPr/>
        </p:nvSpPr>
        <p:spPr bwMode="auto">
          <a:xfrm flipH="1" flipV="1">
            <a:off x="3446463" y="3690938"/>
            <a:ext cx="1604962" cy="2632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2452688" y="3735388"/>
            <a:ext cx="4003675" cy="27416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4573588"/>
            <a:ext cx="4533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2000" dirty="0"/>
              <a:t>Depend on aerobic metabolism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2000" dirty="0"/>
              <a:t>Connected by </a:t>
            </a:r>
            <a:r>
              <a:rPr lang="en-US" sz="2000" i="1" dirty="0"/>
              <a:t>intercalated discs</a:t>
            </a:r>
            <a:endParaRPr lang="en-US" sz="2000" dirty="0"/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2000" i="1" dirty="0"/>
              <a:t>Desmosomes</a:t>
            </a:r>
            <a:r>
              <a:rPr lang="en-US" sz="2000" dirty="0"/>
              <a:t> transmit tension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r>
              <a:rPr lang="en-US" sz="2000" i="1" dirty="0"/>
              <a:t>Gap junctions</a:t>
            </a:r>
            <a:r>
              <a:rPr lang="en-US" sz="2000" dirty="0"/>
              <a:t> transmit ions (think action potential transmission)</a:t>
            </a:r>
          </a:p>
          <a:p>
            <a:pPr marL="742950" lvl="1" indent="-285750" eaLnBrk="1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en-US" sz="2000" dirty="0"/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8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8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8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8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4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4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Heart – External Features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/>
          <a:srcRect b="2759"/>
          <a:stretch>
            <a:fillRect/>
          </a:stretch>
        </p:blipFill>
        <p:spPr bwMode="auto">
          <a:xfrm>
            <a:off x="4325938" y="1905000"/>
            <a:ext cx="4532312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349250" y="1905000"/>
            <a:ext cx="3768725" cy="3919538"/>
            <a:chOff x="220" y="1200"/>
            <a:chExt cx="2374" cy="2469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b="2757"/>
            <a:stretch>
              <a:fillRect/>
            </a:stretch>
          </p:blipFill>
          <p:spPr bwMode="auto">
            <a:xfrm>
              <a:off x="220" y="1200"/>
              <a:ext cx="2374" cy="2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1700" y="3400"/>
              <a:ext cx="421" cy="237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266700"/>
            <a:ext cx="8229600" cy="992188"/>
          </a:xfrm>
        </p:spPr>
        <p:txBody>
          <a:bodyPr/>
          <a:lstStyle/>
          <a:p>
            <a:r>
              <a:rPr lang="en-US" dirty="0"/>
              <a:t>The Heart – Internal Features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idx="1"/>
          </p:nvPr>
        </p:nvSpPr>
        <p:spPr>
          <a:xfrm>
            <a:off x="357188" y="2549525"/>
            <a:ext cx="2363787" cy="2949575"/>
          </a:xfrm>
        </p:spPr>
        <p:txBody>
          <a:bodyPr/>
          <a:lstStyle/>
          <a:p>
            <a:r>
              <a:rPr lang="en-US" dirty="0"/>
              <a:t>Key Features:</a:t>
            </a:r>
          </a:p>
          <a:p>
            <a:pPr lvl="1"/>
            <a:r>
              <a:rPr lang="en-US" dirty="0" smtClean="0"/>
              <a:t>Septum</a:t>
            </a:r>
            <a:endParaRPr lang="en-US" dirty="0"/>
          </a:p>
          <a:p>
            <a:pPr lvl="1"/>
            <a:r>
              <a:rPr lang="en-US" dirty="0"/>
              <a:t>Valves</a:t>
            </a:r>
          </a:p>
          <a:p>
            <a:pPr lvl="1"/>
            <a:endParaRPr lang="en-US" dirty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 b="2596"/>
          <a:stretch>
            <a:fillRect/>
          </a:stretch>
        </p:blipFill>
        <p:spPr bwMode="auto">
          <a:xfrm>
            <a:off x="2811463" y="1712913"/>
            <a:ext cx="6332537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765</TotalTime>
  <Words>848</Words>
  <Application>Microsoft Office PowerPoint</Application>
  <PresentationFormat>On-screen Show (4:3)</PresentationFormat>
  <Paragraphs>163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Times New Roman</vt:lpstr>
      <vt:lpstr>Wingdings</vt:lpstr>
      <vt:lpstr>Arial Black</vt:lpstr>
      <vt:lpstr>Metro</vt:lpstr>
      <vt:lpstr>Cardiovascular System</vt:lpstr>
      <vt:lpstr>Cardiovascular System –  The Heart Overview</vt:lpstr>
      <vt:lpstr>Cardiovascular System –  The Heart Overview</vt:lpstr>
      <vt:lpstr>Cardiovascular System –  The Heart Overview</vt:lpstr>
      <vt:lpstr>Cardiovascular System –  The Heart Overview</vt:lpstr>
      <vt:lpstr>The Heart – Layers</vt:lpstr>
      <vt:lpstr>The Heart –  Cardiac Muscle Features</vt:lpstr>
      <vt:lpstr>The Heart – External Features</vt:lpstr>
      <vt:lpstr>The Heart – Internal Features</vt:lpstr>
      <vt:lpstr>The Hearts Chambers</vt:lpstr>
      <vt:lpstr>The Heart – Blood Flow</vt:lpstr>
      <vt:lpstr>The Heart – Coordinating it all</vt:lpstr>
      <vt:lpstr>Cardiac Muscle Action Potential</vt:lpstr>
      <vt:lpstr>The Heart –  The Conduction System</vt:lpstr>
      <vt:lpstr>The Heart –  The Conduction System</vt:lpstr>
      <vt:lpstr>The Heart –  Electrical Activity Recorded, The ECG</vt:lpstr>
      <vt:lpstr>Putting it all together –  The Cardiac Cycle</vt:lpstr>
      <vt:lpstr>The Cardiac Cycle</vt:lpstr>
      <vt:lpstr>The Heart – Cardiac Output</vt:lpstr>
      <vt:lpstr>The Heart – Cardiac Output</vt:lpstr>
      <vt:lpstr>The Heart – Cardiac Output</vt:lpstr>
      <vt:lpstr>The Heart – Cardiac Output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System</dc:title>
  <dc:creator>Tim Plagge</dc:creator>
  <cp:lastModifiedBy>Tim Plagge</cp:lastModifiedBy>
  <cp:revision>16</cp:revision>
  <dcterms:created xsi:type="dcterms:W3CDTF">2007-07-17T03:38:44Z</dcterms:created>
  <dcterms:modified xsi:type="dcterms:W3CDTF">2010-04-20T06:14:17Z</dcterms:modified>
</cp:coreProperties>
</file>